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89" r:id="rId1"/>
  </p:sldMasterIdLst>
  <p:sldIdLst>
    <p:sldId id="256" r:id="rId2"/>
    <p:sldId id="258" r:id="rId3"/>
    <p:sldId id="259" r:id="rId4"/>
    <p:sldId id="261" r:id="rId5"/>
    <p:sldId id="257" r:id="rId6"/>
    <p:sldId id="260" r:id="rId7"/>
    <p:sldId id="274" r:id="rId8"/>
    <p:sldId id="264" r:id="rId9"/>
    <p:sldId id="269" r:id="rId10"/>
    <p:sldId id="262" r:id="rId11"/>
    <p:sldId id="265" r:id="rId12"/>
    <p:sldId id="263" r:id="rId13"/>
    <p:sldId id="270" r:id="rId14"/>
    <p:sldId id="266" r:id="rId15"/>
    <p:sldId id="272" r:id="rId16"/>
    <p:sldId id="276" r:id="rId17"/>
    <p:sldId id="287" r:id="rId18"/>
    <p:sldId id="273" r:id="rId19"/>
    <p:sldId id="288" r:id="rId20"/>
    <p:sldId id="267" r:id="rId21"/>
    <p:sldId id="277" r:id="rId22"/>
    <p:sldId id="278" r:id="rId23"/>
    <p:sldId id="279" r:id="rId24"/>
    <p:sldId id="280" r:id="rId25"/>
    <p:sldId id="281" r:id="rId26"/>
    <p:sldId id="282" r:id="rId27"/>
    <p:sldId id="289"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5586B75A-687E-405C-8A0B-8D00578BA2C3}" type="datetimeFigureOut">
              <a:rPr lang="en-US" smtClean="0"/>
              <a:pPr/>
              <a:t>10/23/2018</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4FAB73BC-B049-4115-A692-8D63A059BFB8}"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7334212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37461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5586B75A-687E-405C-8A0B-8D00578BA2C3}" type="datetimeFigureOut">
              <a:rPr lang="en-US" smtClean="0"/>
              <a:pPr/>
              <a:t>10/23/2018</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4FAB73BC-B049-4115-A692-8D63A059BFB8}"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95465428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10/23/2018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73246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10/23/2018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7066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10/23/2018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26700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10/23/2018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7400935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586B75A-687E-405C-8A0B-8D00578BA2C3}" type="datetimeFigureOut">
              <a:rPr lang="en-US" smtClean="0"/>
              <a:pPr/>
              <a:t>10/23/2018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4FAB73BC-B049-4115-A692-8D63A059BFB8}"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8890284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586B75A-687E-405C-8A0B-8D00578BA2C3}" type="datetimeFigureOut">
              <a:rPr lang="en-US" smtClean="0"/>
              <a:pPr/>
              <a:t>10/23/2018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4FAB73BC-B049-4115-A692-8D63A059BFB8}"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15576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59747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10/23/2018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74692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5586B75A-687E-405C-8A0B-8D00578BA2C3}" type="datetimeFigureOut">
              <a:rPr lang="en-US" smtClean="0"/>
              <a:pPr/>
              <a:t>10/23/2018</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4FAB73BC-B049-4115-A692-8D63A059BFB8}"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97738937"/>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missk.poetry.blo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A077C-0503-4269-BFC1-1F0FCC2C0A65}"/>
              </a:ext>
            </a:extLst>
          </p:cNvPr>
          <p:cNvSpPr>
            <a:spLocks noGrp="1"/>
          </p:cNvSpPr>
          <p:nvPr>
            <p:ph type="ctrTitle"/>
          </p:nvPr>
        </p:nvSpPr>
        <p:spPr/>
        <p:txBody>
          <a:bodyPr/>
          <a:lstStyle/>
          <a:p>
            <a:r>
              <a:rPr lang="en-US" dirty="0"/>
              <a:t>Porphyria’s Lover by Robert Browning</a:t>
            </a:r>
          </a:p>
        </p:txBody>
      </p:sp>
      <p:sp>
        <p:nvSpPr>
          <p:cNvPr id="3" name="Subtitle 2">
            <a:extLst>
              <a:ext uri="{FF2B5EF4-FFF2-40B4-BE49-F238E27FC236}">
                <a16:creationId xmlns:a16="http://schemas.microsoft.com/office/drawing/2014/main" id="{1111089C-53CD-4331-AEB4-8931743FCA4D}"/>
              </a:ext>
            </a:extLst>
          </p:cNvPr>
          <p:cNvSpPr>
            <a:spLocks noGrp="1"/>
          </p:cNvSpPr>
          <p:nvPr>
            <p:ph type="subTitle" idx="1"/>
          </p:nvPr>
        </p:nvSpPr>
        <p:spPr/>
        <p:txBody>
          <a:bodyPr/>
          <a:lstStyle/>
          <a:p>
            <a:r>
              <a:rPr lang="en-US" dirty="0"/>
              <a:t>Week 3</a:t>
            </a:r>
          </a:p>
        </p:txBody>
      </p:sp>
    </p:spTree>
    <p:extLst>
      <p:ext uri="{BB962C8B-B14F-4D97-AF65-F5344CB8AC3E}">
        <p14:creationId xmlns:p14="http://schemas.microsoft.com/office/powerpoint/2010/main" val="3727221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8449E-8570-48E9-BAF8-3422AEADE714}"/>
              </a:ext>
            </a:extLst>
          </p:cNvPr>
          <p:cNvSpPr>
            <a:spLocks noGrp="1"/>
          </p:cNvSpPr>
          <p:nvPr>
            <p:ph type="title"/>
          </p:nvPr>
        </p:nvSpPr>
        <p:spPr>
          <a:xfrm>
            <a:off x="1054789" y="0"/>
            <a:ext cx="10772775" cy="1658198"/>
          </a:xfrm>
        </p:spPr>
        <p:txBody>
          <a:bodyPr/>
          <a:lstStyle/>
          <a:p>
            <a:r>
              <a:rPr lang="en-US" dirty="0"/>
              <a:t>Can you unscramble the words</a:t>
            </a:r>
          </a:p>
        </p:txBody>
      </p:sp>
      <p:sp>
        <p:nvSpPr>
          <p:cNvPr id="3" name="Content Placeholder 2">
            <a:extLst>
              <a:ext uri="{FF2B5EF4-FFF2-40B4-BE49-F238E27FC236}">
                <a16:creationId xmlns:a16="http://schemas.microsoft.com/office/drawing/2014/main" id="{2455B6C8-28C6-4E4A-80E1-776AD00BA1EC}"/>
              </a:ext>
            </a:extLst>
          </p:cNvPr>
          <p:cNvSpPr>
            <a:spLocks noGrp="1"/>
          </p:cNvSpPr>
          <p:nvPr>
            <p:ph idx="1"/>
          </p:nvPr>
        </p:nvSpPr>
        <p:spPr>
          <a:xfrm>
            <a:off x="198783" y="1789044"/>
            <a:ext cx="12284765" cy="5261114"/>
          </a:xfrm>
        </p:spPr>
        <p:txBody>
          <a:bodyPr>
            <a:normAutofit lnSpcReduction="10000"/>
          </a:bodyPr>
          <a:lstStyle/>
          <a:p>
            <a:r>
              <a:rPr lang="en-US" sz="3200" b="1" dirty="0">
                <a:ln w="0"/>
                <a:solidFill>
                  <a:schemeClr val="accent1"/>
                </a:solidFill>
                <a:effectLst>
                  <a:outerShdw blurRad="38100" dist="25400" dir="5400000" algn="ctr" rotWithShape="0">
                    <a:srgbClr val="6E747A">
                      <a:alpha val="43000"/>
                    </a:srgbClr>
                  </a:outerShdw>
                </a:effectLst>
              </a:rPr>
              <a:t>						TUSRUCTER</a:t>
            </a:r>
          </a:p>
          <a:p>
            <a:endParaRPr lang="en-US" sz="3200" b="1" dirty="0">
              <a:ln w="0"/>
              <a:solidFill>
                <a:schemeClr val="accent1"/>
              </a:solidFill>
              <a:effectLst>
                <a:outerShdw blurRad="38100" dist="25400" dir="5400000" algn="ctr" rotWithShape="0">
                  <a:srgbClr val="6E747A">
                    <a:alpha val="43000"/>
                  </a:srgbClr>
                </a:outerShdw>
              </a:effectLst>
            </a:endParaRPr>
          </a:p>
          <a:p>
            <a:r>
              <a:rPr lang="en-US" sz="3200" b="1" dirty="0">
                <a:ln w="0"/>
                <a:solidFill>
                  <a:schemeClr val="accent1"/>
                </a:solidFill>
                <a:effectLst>
                  <a:outerShdw blurRad="38100" dist="25400" dir="5400000" algn="ctr" rotWithShape="0">
                    <a:srgbClr val="6E747A">
                      <a:alpha val="43000"/>
                    </a:srgbClr>
                  </a:outerShdw>
                </a:effectLst>
              </a:rPr>
              <a:t>						EMNAIGN</a:t>
            </a:r>
          </a:p>
          <a:p>
            <a:endParaRPr lang="en-US" sz="3200" b="1" dirty="0">
              <a:ln w="0"/>
              <a:solidFill>
                <a:schemeClr val="accent1"/>
              </a:solidFill>
              <a:effectLst>
                <a:outerShdw blurRad="38100" dist="25400" dir="5400000" algn="ctr" rotWithShape="0">
                  <a:srgbClr val="6E747A">
                    <a:alpha val="43000"/>
                  </a:srgbClr>
                </a:outerShdw>
              </a:effectLst>
            </a:endParaRPr>
          </a:p>
          <a:p>
            <a:r>
              <a:rPr lang="en-US" sz="3200" b="1" dirty="0">
                <a:ln w="0"/>
                <a:solidFill>
                  <a:schemeClr val="accent1"/>
                </a:solidFill>
                <a:effectLst>
                  <a:outerShdw blurRad="38100" dist="25400" dir="5400000" algn="ctr" rotWithShape="0">
                    <a:srgbClr val="6E747A">
                      <a:alpha val="43000"/>
                    </a:srgbClr>
                  </a:outerShdw>
                </a:effectLst>
              </a:rPr>
              <a:t>						IAMEGRY</a:t>
            </a:r>
          </a:p>
          <a:p>
            <a:endParaRPr lang="en-US" sz="3200" b="1" dirty="0">
              <a:ln w="0"/>
              <a:solidFill>
                <a:schemeClr val="accent1"/>
              </a:solidFill>
              <a:effectLst>
                <a:outerShdw blurRad="38100" dist="25400" dir="5400000" algn="ctr" rotWithShape="0">
                  <a:srgbClr val="6E747A">
                    <a:alpha val="43000"/>
                  </a:srgbClr>
                </a:outerShdw>
              </a:effectLst>
            </a:endParaRPr>
          </a:p>
          <a:p>
            <a:r>
              <a:rPr lang="en-US" sz="3200" b="1" dirty="0">
                <a:ln w="0"/>
                <a:solidFill>
                  <a:schemeClr val="accent1"/>
                </a:solidFill>
                <a:effectLst>
                  <a:outerShdw blurRad="38100" dist="25400" dir="5400000" algn="ctr" rotWithShape="0">
                    <a:srgbClr val="6E747A">
                      <a:alpha val="43000"/>
                    </a:srgbClr>
                  </a:outerShdw>
                </a:effectLst>
              </a:rPr>
              <a:t>						LNGAUAGE</a:t>
            </a:r>
          </a:p>
          <a:p>
            <a:endParaRPr lang="en-US" sz="3200" b="1" dirty="0">
              <a:ln w="0"/>
              <a:solidFill>
                <a:schemeClr val="accent1"/>
              </a:solidFill>
              <a:effectLst>
                <a:outerShdw blurRad="38100" dist="25400" dir="5400000" algn="ctr" rotWithShape="0">
                  <a:srgbClr val="6E747A">
                    <a:alpha val="43000"/>
                  </a:srgbClr>
                </a:outerShdw>
              </a:effectLst>
            </a:endParaRPr>
          </a:p>
          <a:p>
            <a:pPr marL="0" indent="0">
              <a:buNone/>
            </a:pPr>
            <a:r>
              <a:rPr lang="en-US" sz="3200" b="1" dirty="0">
                <a:ln w="0"/>
                <a:solidFill>
                  <a:schemeClr val="accent1"/>
                </a:solidFill>
                <a:effectLst>
                  <a:outerShdw blurRad="38100" dist="25400" dir="5400000" algn="ctr" rotWithShape="0">
                    <a:srgbClr val="6E747A">
                      <a:alpha val="43000"/>
                    </a:srgbClr>
                  </a:outerShdw>
                </a:effectLst>
              </a:rPr>
              <a:t>						ECFETF</a:t>
            </a:r>
          </a:p>
        </p:txBody>
      </p:sp>
    </p:spTree>
    <p:extLst>
      <p:ext uri="{BB962C8B-B14F-4D97-AF65-F5344CB8AC3E}">
        <p14:creationId xmlns:p14="http://schemas.microsoft.com/office/powerpoint/2010/main" val="423499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4636-83D6-4709-BB59-1064A889FD10}"/>
              </a:ext>
            </a:extLst>
          </p:cNvPr>
          <p:cNvSpPr>
            <a:spLocks noGrp="1"/>
          </p:cNvSpPr>
          <p:nvPr>
            <p:ph type="title"/>
          </p:nvPr>
        </p:nvSpPr>
        <p:spPr/>
        <p:txBody>
          <a:bodyPr/>
          <a:lstStyle/>
          <a:p>
            <a:r>
              <a:rPr lang="en-US" dirty="0"/>
              <a:t>Starter: Copy this text </a:t>
            </a:r>
          </a:p>
        </p:txBody>
      </p:sp>
      <p:sp>
        <p:nvSpPr>
          <p:cNvPr id="3" name="Content Placeholder 2">
            <a:extLst>
              <a:ext uri="{FF2B5EF4-FFF2-40B4-BE49-F238E27FC236}">
                <a16:creationId xmlns:a16="http://schemas.microsoft.com/office/drawing/2014/main" id="{4587D918-A4C0-487A-B26F-C3DAD96E3B50}"/>
              </a:ext>
            </a:extLst>
          </p:cNvPr>
          <p:cNvSpPr>
            <a:spLocks noGrp="1"/>
          </p:cNvSpPr>
          <p:nvPr>
            <p:ph idx="1"/>
          </p:nvPr>
        </p:nvSpPr>
        <p:spPr/>
        <p:txBody>
          <a:bodyPr>
            <a:normAutofit fontScale="92500" lnSpcReduction="20000"/>
          </a:bodyPr>
          <a:lstStyle/>
          <a:p>
            <a:pPr>
              <a:lnSpc>
                <a:spcPct val="150000"/>
              </a:lnSpc>
            </a:pPr>
            <a:r>
              <a:rPr lang="en-US" dirty="0">
                <a:latin typeface="Garamond" panose="02020404030301010803" pitchFamily="18" charset="0"/>
              </a:rPr>
              <a:t>Dramatic monologues feature a solitary speaker addressing at least one silent, usually unnamed person, and they provide interesting snapshots of the speakers and their personalities. Unlike soliloquies, in dramatic monologues the characters are always speaking directly to listeners. Browning’s characters are usually crafty, intelligent, argumentative, and capable of lying. Indeed, they often leave out more of a story than they actually tell. In order to fully understand the speakers and their psychologies, readers must carefully pay attention to word choice, to logical progression, and to the use of Figures Of Speech, including any Metaphors or analogies. For instance, the speaker of “My Last Duchess” essentially confesses to murdering his wife, even though he never expresses his guilt outright. </a:t>
            </a:r>
          </a:p>
          <a:p>
            <a:endParaRPr lang="en-US" dirty="0"/>
          </a:p>
        </p:txBody>
      </p:sp>
    </p:spTree>
    <p:extLst>
      <p:ext uri="{BB962C8B-B14F-4D97-AF65-F5344CB8AC3E}">
        <p14:creationId xmlns:p14="http://schemas.microsoft.com/office/powerpoint/2010/main" val="1894929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B652F-06D2-4F1E-A3FE-605F5F142C37}"/>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92C40571-FB93-42FF-BD98-4EA8AF864A62}"/>
              </a:ext>
            </a:extLst>
          </p:cNvPr>
          <p:cNvSpPr>
            <a:spLocks noGrp="1"/>
          </p:cNvSpPr>
          <p:nvPr>
            <p:ph idx="1"/>
          </p:nvPr>
        </p:nvSpPr>
        <p:spPr/>
        <p:txBody>
          <a:bodyPr/>
          <a:lstStyle/>
          <a:p>
            <a:r>
              <a:rPr lang="en-US" dirty="0"/>
              <a:t>•	Identify the language features and themes in Porphyria’s lover</a:t>
            </a:r>
          </a:p>
          <a:p>
            <a:endParaRPr lang="en-US" dirty="0"/>
          </a:p>
          <a:p>
            <a:r>
              <a:rPr lang="en-US" dirty="0"/>
              <a:t>•	I can understand the features of the SMIILE framework</a:t>
            </a:r>
          </a:p>
        </p:txBody>
      </p:sp>
    </p:spTree>
    <p:extLst>
      <p:ext uri="{BB962C8B-B14F-4D97-AF65-F5344CB8AC3E}">
        <p14:creationId xmlns:p14="http://schemas.microsoft.com/office/powerpoint/2010/main" val="1409838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3260F-96A6-43DA-AF3A-2BC562ACC843}"/>
              </a:ext>
            </a:extLst>
          </p:cNvPr>
          <p:cNvSpPr>
            <a:spLocks noGrp="1"/>
          </p:cNvSpPr>
          <p:nvPr>
            <p:ph type="title"/>
          </p:nvPr>
        </p:nvSpPr>
        <p:spPr/>
        <p:txBody>
          <a:bodyPr/>
          <a:lstStyle/>
          <a:p>
            <a:r>
              <a:rPr lang="en-US" dirty="0"/>
              <a:t>What is the SMILE template</a:t>
            </a:r>
          </a:p>
        </p:txBody>
      </p:sp>
      <p:sp>
        <p:nvSpPr>
          <p:cNvPr id="3" name="Content Placeholder 2">
            <a:extLst>
              <a:ext uri="{FF2B5EF4-FFF2-40B4-BE49-F238E27FC236}">
                <a16:creationId xmlns:a16="http://schemas.microsoft.com/office/drawing/2014/main" id="{0E69BEAE-ECA1-4E76-BC63-16C52A8E7C3D}"/>
              </a:ext>
            </a:extLst>
          </p:cNvPr>
          <p:cNvSpPr>
            <a:spLocks noGrp="1"/>
          </p:cNvSpPr>
          <p:nvPr>
            <p:ph idx="1"/>
          </p:nvPr>
        </p:nvSpPr>
        <p:spPr/>
        <p:txBody>
          <a:bodyPr/>
          <a:lstStyle/>
          <a:p>
            <a:r>
              <a:rPr lang="en-US" dirty="0"/>
              <a:t>SMILE is the name of the template that you have been asked to use in your exam</a:t>
            </a:r>
          </a:p>
          <a:p>
            <a:endParaRPr lang="en-US" dirty="0"/>
          </a:p>
          <a:p>
            <a:r>
              <a:rPr lang="en-US" dirty="0"/>
              <a:t>The SMILE template is a grid the helps you identify the important elements for your exam </a:t>
            </a:r>
          </a:p>
          <a:p>
            <a:endParaRPr lang="en-US" dirty="0"/>
          </a:p>
          <a:p>
            <a:r>
              <a:rPr lang="en-US" dirty="0"/>
              <a:t>For every poem we look at, we will complete a SMILE analysis</a:t>
            </a:r>
          </a:p>
        </p:txBody>
      </p:sp>
    </p:spTree>
    <p:extLst>
      <p:ext uri="{BB962C8B-B14F-4D97-AF65-F5344CB8AC3E}">
        <p14:creationId xmlns:p14="http://schemas.microsoft.com/office/powerpoint/2010/main" val="4096418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0085288-4C5B-431C-99D4-761C61A76AC9}"/>
              </a:ext>
            </a:extLst>
          </p:cNvPr>
          <p:cNvGraphicFramePr>
            <a:graphicFrameLocks noGrp="1"/>
          </p:cNvGraphicFramePr>
          <p:nvPr>
            <p:extLst>
              <p:ext uri="{D42A27DB-BD31-4B8C-83A1-F6EECF244321}">
                <p14:modId xmlns:p14="http://schemas.microsoft.com/office/powerpoint/2010/main" val="2625904829"/>
              </p:ext>
            </p:extLst>
          </p:nvPr>
        </p:nvGraphicFramePr>
        <p:xfrm>
          <a:off x="1214651" y="137160"/>
          <a:ext cx="10058400" cy="6583680"/>
        </p:xfrm>
        <a:graphic>
          <a:graphicData uri="http://schemas.openxmlformats.org/drawingml/2006/table">
            <a:tbl>
              <a:tblPr firstRow="1" firstCol="1" bandRow="1">
                <a:tableStyleId>{5C22544A-7EE6-4342-B048-85BDC9FD1C3A}</a:tableStyleId>
              </a:tblPr>
              <a:tblGrid>
                <a:gridCol w="1772281">
                  <a:extLst>
                    <a:ext uri="{9D8B030D-6E8A-4147-A177-3AD203B41FA5}">
                      <a16:colId xmlns:a16="http://schemas.microsoft.com/office/drawing/2014/main" val="4125432667"/>
                    </a:ext>
                  </a:extLst>
                </a:gridCol>
                <a:gridCol w="8286119">
                  <a:extLst>
                    <a:ext uri="{9D8B030D-6E8A-4147-A177-3AD203B41FA5}">
                      <a16:colId xmlns:a16="http://schemas.microsoft.com/office/drawing/2014/main" val="1212821707"/>
                    </a:ext>
                  </a:extLst>
                </a:gridCol>
              </a:tblGrid>
              <a:tr h="1310616">
                <a:tc>
                  <a:txBody>
                    <a:bodyPr/>
                    <a:lstStyle/>
                    <a:p>
                      <a:pPr marL="0" marR="0">
                        <a:spcBef>
                          <a:spcPts val="0"/>
                        </a:spcBef>
                        <a:spcAft>
                          <a:spcPts val="0"/>
                        </a:spcAft>
                      </a:pPr>
                      <a:r>
                        <a:rPr lang="en-GB" sz="6000">
                          <a:effectLst/>
                        </a:rPr>
                        <a:t>S</a:t>
                      </a:r>
                      <a:r>
                        <a:rPr lang="en-GB" sz="1800">
                          <a:effectLst/>
                        </a:rPr>
                        <a:t>tructure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tc>
                  <a:txBody>
                    <a:bodyPr/>
                    <a:lstStyle/>
                    <a:p>
                      <a:pPr marL="0" marR="0">
                        <a:spcBef>
                          <a:spcPts val="0"/>
                        </a:spcBef>
                        <a:spcAft>
                          <a:spcPts val="0"/>
                        </a:spcAft>
                      </a:pPr>
                      <a:r>
                        <a:rPr lang="en-GB" sz="1800" dirty="0">
                          <a:effectLst/>
                        </a:rPr>
                        <a:t>How many stanzas/verses?</a:t>
                      </a:r>
                      <a:endParaRPr lang="en-US" sz="1800" dirty="0">
                        <a:effectLst/>
                      </a:endParaRPr>
                    </a:p>
                    <a:p>
                      <a:pPr marL="0" marR="0">
                        <a:spcBef>
                          <a:spcPts val="0"/>
                        </a:spcBef>
                        <a:spcAft>
                          <a:spcPts val="0"/>
                        </a:spcAft>
                      </a:pPr>
                      <a:r>
                        <a:rPr lang="en-GB" sz="1800" dirty="0">
                          <a:effectLst/>
                        </a:rPr>
                        <a:t>What words/phrases emphasise the images or themes?</a:t>
                      </a:r>
                      <a:endParaRPr lang="en-US" sz="1800" dirty="0">
                        <a:effectLst/>
                      </a:endParaRPr>
                    </a:p>
                    <a:p>
                      <a:pPr marL="0" marR="0">
                        <a:spcBef>
                          <a:spcPts val="0"/>
                        </a:spcBef>
                        <a:spcAft>
                          <a:spcPts val="0"/>
                        </a:spcAft>
                      </a:pPr>
                      <a:r>
                        <a:rPr lang="en-GB" sz="1800" dirty="0">
                          <a:effectLst/>
                        </a:rPr>
                        <a:t>Are there words and/or lines repeated?</a:t>
                      </a:r>
                      <a:endParaRPr lang="en-US" sz="1800" dirty="0">
                        <a:effectLst/>
                      </a:endParaRPr>
                    </a:p>
                    <a:p>
                      <a:pPr marL="0" marR="0">
                        <a:spcBef>
                          <a:spcPts val="0"/>
                        </a:spcBef>
                        <a:spcAft>
                          <a:spcPts val="0"/>
                        </a:spcAft>
                      </a:pPr>
                      <a:r>
                        <a:rPr lang="en-GB" sz="1800" dirty="0">
                          <a:effectLst/>
                        </a:rPr>
                        <a:t>What is the line length/rhyme scheme?</a:t>
                      </a:r>
                      <a:endParaRPr lang="en-US" sz="1800" dirty="0">
                        <a:effectLst/>
                      </a:endParaRPr>
                    </a:p>
                    <a:p>
                      <a:pPr marL="0" marR="0">
                        <a:spcBef>
                          <a:spcPts val="0"/>
                        </a:spcBef>
                        <a:spcAft>
                          <a:spcPts val="0"/>
                        </a:spcAft>
                      </a:pPr>
                      <a:r>
                        <a:rPr lang="en-GB"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extLst>
                  <a:ext uri="{0D108BD9-81ED-4DB2-BD59-A6C34878D82A}">
                    <a16:rowId xmlns:a16="http://schemas.microsoft.com/office/drawing/2014/main" val="3904991398"/>
                  </a:ext>
                </a:extLst>
              </a:tr>
              <a:tr h="1310616">
                <a:tc>
                  <a:txBody>
                    <a:bodyPr/>
                    <a:lstStyle/>
                    <a:p>
                      <a:pPr marL="0" marR="0">
                        <a:spcBef>
                          <a:spcPts val="0"/>
                        </a:spcBef>
                        <a:spcAft>
                          <a:spcPts val="0"/>
                        </a:spcAft>
                      </a:pPr>
                      <a:r>
                        <a:rPr lang="en-GB" sz="6000">
                          <a:effectLst/>
                        </a:rPr>
                        <a:t>M</a:t>
                      </a:r>
                      <a:r>
                        <a:rPr lang="en-GB" sz="1800">
                          <a:effectLst/>
                        </a:rPr>
                        <a:t>eaning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tc>
                  <a:txBody>
                    <a:bodyPr/>
                    <a:lstStyle/>
                    <a:p>
                      <a:pPr marL="0" marR="0">
                        <a:spcBef>
                          <a:spcPts val="0"/>
                        </a:spcBef>
                        <a:spcAft>
                          <a:spcPts val="0"/>
                        </a:spcAft>
                      </a:pPr>
                      <a:r>
                        <a:rPr lang="en-GB" sz="1800">
                          <a:effectLst/>
                        </a:rPr>
                        <a:t>What is the poem about?</a:t>
                      </a:r>
                      <a:endParaRPr lang="en-US" sz="1800">
                        <a:effectLst/>
                      </a:endParaRPr>
                    </a:p>
                    <a:p>
                      <a:pPr marL="0" marR="0">
                        <a:spcBef>
                          <a:spcPts val="0"/>
                        </a:spcBef>
                        <a:spcAft>
                          <a:spcPts val="0"/>
                        </a:spcAft>
                      </a:pPr>
                      <a:r>
                        <a:rPr lang="en-GB" sz="1800">
                          <a:effectLst/>
                        </a:rPr>
                        <a:t>Does it have a message?</a:t>
                      </a:r>
                      <a:endParaRPr lang="en-US" sz="1800">
                        <a:effectLst/>
                      </a:endParaRPr>
                    </a:p>
                    <a:p>
                      <a:pPr marL="0" marR="0">
                        <a:spcBef>
                          <a:spcPts val="0"/>
                        </a:spcBef>
                        <a:spcAft>
                          <a:spcPts val="0"/>
                        </a:spcAft>
                      </a:pPr>
                      <a:r>
                        <a:rPr lang="en-GB" sz="1800">
                          <a:effectLst/>
                        </a:rPr>
                        <a:t>What is the poet discussing?</a:t>
                      </a:r>
                      <a:endParaRPr lang="en-US" sz="1800">
                        <a:effectLst/>
                      </a:endParaRPr>
                    </a:p>
                    <a:p>
                      <a:pPr marL="0" marR="0">
                        <a:spcBef>
                          <a:spcPts val="0"/>
                        </a:spcBef>
                        <a:spcAft>
                          <a:spcPts val="0"/>
                        </a:spcAft>
                      </a:pPr>
                      <a:r>
                        <a:rPr lang="en-GB" sz="1800">
                          <a:effectLst/>
                        </a:rPr>
                        <a:t>Is there an overall theme and idea in the poem?</a:t>
                      </a:r>
                      <a:endParaRPr lang="en-US" sz="1800">
                        <a:effectLst/>
                      </a:endParaRPr>
                    </a:p>
                    <a:p>
                      <a:pPr marL="0" marR="0">
                        <a:spcBef>
                          <a:spcPts val="0"/>
                        </a:spcBef>
                        <a:spcAft>
                          <a:spcPts val="0"/>
                        </a:spcAft>
                      </a:pPr>
                      <a:r>
                        <a:rPr lang="en-GB"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extLst>
                  <a:ext uri="{0D108BD9-81ED-4DB2-BD59-A6C34878D82A}">
                    <a16:rowId xmlns:a16="http://schemas.microsoft.com/office/drawing/2014/main" val="1413293254"/>
                  </a:ext>
                </a:extLst>
              </a:tr>
              <a:tr h="1048330">
                <a:tc>
                  <a:txBody>
                    <a:bodyPr/>
                    <a:lstStyle/>
                    <a:p>
                      <a:pPr marL="0" marR="0">
                        <a:spcBef>
                          <a:spcPts val="0"/>
                        </a:spcBef>
                        <a:spcAft>
                          <a:spcPts val="0"/>
                        </a:spcAft>
                      </a:pPr>
                      <a:r>
                        <a:rPr lang="en-GB" sz="6000">
                          <a:effectLst/>
                        </a:rPr>
                        <a:t>I</a:t>
                      </a:r>
                      <a:r>
                        <a:rPr lang="en-GB" sz="1800">
                          <a:effectLst/>
                        </a:rPr>
                        <a:t>magery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tc>
                  <a:txBody>
                    <a:bodyPr/>
                    <a:lstStyle/>
                    <a:p>
                      <a:pPr marL="0" marR="0">
                        <a:spcBef>
                          <a:spcPts val="0"/>
                        </a:spcBef>
                        <a:spcAft>
                          <a:spcPts val="0"/>
                        </a:spcAft>
                      </a:pPr>
                      <a:r>
                        <a:rPr lang="en-GB" sz="1800">
                          <a:effectLst/>
                        </a:rPr>
                        <a:t>What pictures do you get in your mind when you read the poem?</a:t>
                      </a:r>
                      <a:endParaRPr lang="en-US" sz="1800">
                        <a:effectLst/>
                      </a:endParaRPr>
                    </a:p>
                    <a:p>
                      <a:pPr marL="0" marR="0">
                        <a:spcBef>
                          <a:spcPts val="0"/>
                        </a:spcBef>
                        <a:spcAft>
                          <a:spcPts val="0"/>
                        </a:spcAft>
                      </a:pPr>
                      <a:r>
                        <a:rPr lang="en-GB" sz="1800">
                          <a:effectLst/>
                        </a:rPr>
                        <a:t>Does the poem contain similes, metaphors or personification?</a:t>
                      </a:r>
                      <a:endParaRPr lang="en-US" sz="1800">
                        <a:effectLst/>
                      </a:endParaRPr>
                    </a:p>
                    <a:p>
                      <a:pPr marL="0" marR="0">
                        <a:spcBef>
                          <a:spcPts val="0"/>
                        </a:spcBef>
                        <a:spcAft>
                          <a:spcPts val="0"/>
                        </a:spcAft>
                      </a:pPr>
                      <a:r>
                        <a:rPr lang="en-GB" sz="1800">
                          <a:effectLst/>
                        </a:rPr>
                        <a:t>Why do you think the poet has included these images?</a:t>
                      </a:r>
                      <a:endParaRPr lang="en-US" sz="1800">
                        <a:effectLst/>
                      </a:endParaRPr>
                    </a:p>
                    <a:p>
                      <a:pPr marL="0" marR="0">
                        <a:spcBef>
                          <a:spcPts val="0"/>
                        </a:spcBef>
                        <a:spcAft>
                          <a:spcPts val="0"/>
                        </a:spcAft>
                      </a:pPr>
                      <a:r>
                        <a:rPr lang="en-GB"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extLst>
                  <a:ext uri="{0D108BD9-81ED-4DB2-BD59-A6C34878D82A}">
                    <a16:rowId xmlns:a16="http://schemas.microsoft.com/office/drawing/2014/main" val="338465921"/>
                  </a:ext>
                </a:extLst>
              </a:tr>
              <a:tr h="1573724">
                <a:tc>
                  <a:txBody>
                    <a:bodyPr/>
                    <a:lstStyle/>
                    <a:p>
                      <a:pPr marL="0" marR="0">
                        <a:spcBef>
                          <a:spcPts val="0"/>
                        </a:spcBef>
                        <a:spcAft>
                          <a:spcPts val="0"/>
                        </a:spcAft>
                      </a:pPr>
                      <a:r>
                        <a:rPr lang="en-GB" sz="6000">
                          <a:effectLst/>
                        </a:rPr>
                        <a:t>L</a:t>
                      </a:r>
                      <a:r>
                        <a:rPr lang="en-GB" sz="1800">
                          <a:effectLst/>
                        </a:rPr>
                        <a:t>anguage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tc>
                  <a:txBody>
                    <a:bodyPr/>
                    <a:lstStyle/>
                    <a:p>
                      <a:pPr marL="0" marR="0">
                        <a:spcBef>
                          <a:spcPts val="0"/>
                        </a:spcBef>
                        <a:spcAft>
                          <a:spcPts val="0"/>
                        </a:spcAft>
                      </a:pPr>
                      <a:r>
                        <a:rPr lang="en-GB" sz="1800">
                          <a:effectLst/>
                        </a:rPr>
                        <a:t>What words have been used to create images?</a:t>
                      </a:r>
                      <a:endParaRPr lang="en-US" sz="1800">
                        <a:effectLst/>
                      </a:endParaRPr>
                    </a:p>
                    <a:p>
                      <a:pPr marL="0" marR="0">
                        <a:spcBef>
                          <a:spcPts val="0"/>
                        </a:spcBef>
                        <a:spcAft>
                          <a:spcPts val="0"/>
                        </a:spcAft>
                      </a:pPr>
                      <a:r>
                        <a:rPr lang="en-GB" sz="1800">
                          <a:effectLst/>
                        </a:rPr>
                        <a:t>Are there any complicated words?</a:t>
                      </a:r>
                      <a:endParaRPr lang="en-US" sz="1800">
                        <a:effectLst/>
                      </a:endParaRPr>
                    </a:p>
                    <a:p>
                      <a:pPr marL="0" marR="0">
                        <a:spcBef>
                          <a:spcPts val="0"/>
                        </a:spcBef>
                        <a:spcAft>
                          <a:spcPts val="0"/>
                        </a:spcAft>
                      </a:pPr>
                      <a:r>
                        <a:rPr lang="en-GB" sz="1800">
                          <a:effectLst/>
                        </a:rPr>
                        <a:t>Is the language simple to understand?</a:t>
                      </a:r>
                      <a:endParaRPr lang="en-US" sz="1800">
                        <a:effectLst/>
                      </a:endParaRPr>
                    </a:p>
                    <a:p>
                      <a:pPr marL="0" marR="0">
                        <a:spcBef>
                          <a:spcPts val="0"/>
                        </a:spcBef>
                        <a:spcAft>
                          <a:spcPts val="0"/>
                        </a:spcAft>
                      </a:pPr>
                      <a:r>
                        <a:rPr lang="en-GB" sz="1800">
                          <a:effectLst/>
                        </a:rPr>
                        <a:t>Which words and phrases create the images?</a:t>
                      </a:r>
                      <a:endParaRPr lang="en-US" sz="1800">
                        <a:effectLst/>
                      </a:endParaRPr>
                    </a:p>
                    <a:p>
                      <a:pPr marL="0" marR="0">
                        <a:spcBef>
                          <a:spcPts val="0"/>
                        </a:spcBef>
                        <a:spcAft>
                          <a:spcPts val="0"/>
                        </a:spcAft>
                      </a:pPr>
                      <a:r>
                        <a:rPr lang="en-GB" sz="1800">
                          <a:effectLst/>
                        </a:rPr>
                        <a:t>What adjectives are included? Colour, size, comparison?</a:t>
                      </a:r>
                      <a:endParaRPr lang="en-US" sz="1800">
                        <a:effectLst/>
                      </a:endParaRPr>
                    </a:p>
                    <a:p>
                      <a:pPr marL="0" marR="0">
                        <a:spcBef>
                          <a:spcPts val="0"/>
                        </a:spcBef>
                        <a:spcAft>
                          <a:spcPts val="0"/>
                        </a:spcAft>
                      </a:pPr>
                      <a:r>
                        <a:rPr lang="en-GB"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extLst>
                  <a:ext uri="{0D108BD9-81ED-4DB2-BD59-A6C34878D82A}">
                    <a16:rowId xmlns:a16="http://schemas.microsoft.com/office/drawing/2014/main" val="2301469752"/>
                  </a:ext>
                </a:extLst>
              </a:tr>
              <a:tr h="1048330">
                <a:tc>
                  <a:txBody>
                    <a:bodyPr/>
                    <a:lstStyle/>
                    <a:p>
                      <a:pPr marL="0" marR="0">
                        <a:spcBef>
                          <a:spcPts val="0"/>
                        </a:spcBef>
                        <a:spcAft>
                          <a:spcPts val="0"/>
                        </a:spcAft>
                      </a:pPr>
                      <a:r>
                        <a:rPr lang="en-GB" sz="6000">
                          <a:effectLst/>
                        </a:rPr>
                        <a:t>E</a:t>
                      </a:r>
                      <a:r>
                        <a:rPr lang="en-GB" sz="1800">
                          <a:effectLst/>
                        </a:rPr>
                        <a:t>ffect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tc>
                  <a:txBody>
                    <a:bodyPr/>
                    <a:lstStyle/>
                    <a:p>
                      <a:pPr marL="0" marR="0">
                        <a:spcBef>
                          <a:spcPts val="0"/>
                        </a:spcBef>
                        <a:spcAft>
                          <a:spcPts val="0"/>
                        </a:spcAft>
                      </a:pPr>
                      <a:r>
                        <a:rPr lang="en-GB" sz="1800" dirty="0">
                          <a:effectLst/>
                        </a:rPr>
                        <a:t>What is the effect of the poem?</a:t>
                      </a:r>
                      <a:endParaRPr lang="en-US" sz="1800" dirty="0">
                        <a:effectLst/>
                      </a:endParaRPr>
                    </a:p>
                    <a:p>
                      <a:pPr marL="0" marR="0">
                        <a:spcBef>
                          <a:spcPts val="0"/>
                        </a:spcBef>
                        <a:spcAft>
                          <a:spcPts val="0"/>
                        </a:spcAft>
                      </a:pPr>
                      <a:r>
                        <a:rPr lang="en-GB" sz="1800" dirty="0">
                          <a:effectLst/>
                        </a:rPr>
                        <a:t>What does the poem make you think or feel about?</a:t>
                      </a:r>
                      <a:endParaRPr lang="en-US" sz="1800" dirty="0">
                        <a:effectLst/>
                      </a:endParaRPr>
                    </a:p>
                    <a:p>
                      <a:pPr marL="0" marR="0">
                        <a:spcBef>
                          <a:spcPts val="0"/>
                        </a:spcBef>
                        <a:spcAft>
                          <a:spcPts val="0"/>
                        </a:spcAft>
                      </a:pPr>
                      <a:r>
                        <a:rPr lang="en-GB" sz="1800" dirty="0">
                          <a:effectLst/>
                        </a:rPr>
                        <a:t>What is the poet trying to say about their subject?</a:t>
                      </a:r>
                      <a:endParaRPr lang="en-US" sz="1800" dirty="0">
                        <a:effectLst/>
                      </a:endParaRPr>
                    </a:p>
                    <a:p>
                      <a:pPr marL="0" marR="0">
                        <a:spcBef>
                          <a:spcPts val="0"/>
                        </a:spcBef>
                        <a:spcAft>
                          <a:spcPts val="0"/>
                        </a:spcAft>
                      </a:pPr>
                      <a:r>
                        <a:rPr lang="en-GB"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003" marR="53003" marT="0" marB="0"/>
                </a:tc>
                <a:extLst>
                  <a:ext uri="{0D108BD9-81ED-4DB2-BD59-A6C34878D82A}">
                    <a16:rowId xmlns:a16="http://schemas.microsoft.com/office/drawing/2014/main" val="2456733752"/>
                  </a:ext>
                </a:extLst>
              </a:tr>
            </a:tbl>
          </a:graphicData>
        </a:graphic>
      </p:graphicFrame>
      <p:sp>
        <p:nvSpPr>
          <p:cNvPr id="5" name="Rectangle 2">
            <a:extLst>
              <a:ext uri="{FF2B5EF4-FFF2-40B4-BE49-F238E27FC236}">
                <a16:creationId xmlns:a16="http://schemas.microsoft.com/office/drawing/2014/main" id="{B12F8573-10D4-4944-B43D-5019A933938D}"/>
              </a:ext>
            </a:extLst>
          </p:cNvPr>
          <p:cNvSpPr>
            <a:spLocks noChangeArrowheads="1"/>
          </p:cNvSpPr>
          <p:nvPr/>
        </p:nvSpPr>
        <p:spPr bwMode="auto">
          <a:xfrm>
            <a:off x="3449638" y="20113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871136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ED618E-447A-47CD-B592-06A3ED0383E2}"/>
              </a:ext>
            </a:extLst>
          </p:cNvPr>
          <p:cNvPicPr>
            <a:picLocks noChangeAspect="1"/>
          </p:cNvPicPr>
          <p:nvPr/>
        </p:nvPicPr>
        <p:blipFill>
          <a:blip r:embed="rId2"/>
          <a:stretch>
            <a:fillRect/>
          </a:stretch>
        </p:blipFill>
        <p:spPr>
          <a:xfrm>
            <a:off x="36909" y="0"/>
            <a:ext cx="7158664" cy="6858000"/>
          </a:xfrm>
          <a:prstGeom prst="rect">
            <a:avLst/>
          </a:prstGeom>
        </p:spPr>
      </p:pic>
      <p:pic>
        <p:nvPicPr>
          <p:cNvPr id="5" name="Picture 4">
            <a:extLst>
              <a:ext uri="{FF2B5EF4-FFF2-40B4-BE49-F238E27FC236}">
                <a16:creationId xmlns:a16="http://schemas.microsoft.com/office/drawing/2014/main" id="{A0B85F5C-B0BF-451B-9A6B-F4D42EA00E4D}"/>
              </a:ext>
            </a:extLst>
          </p:cNvPr>
          <p:cNvPicPr>
            <a:picLocks noChangeAspect="1"/>
          </p:cNvPicPr>
          <p:nvPr/>
        </p:nvPicPr>
        <p:blipFill>
          <a:blip r:embed="rId3"/>
          <a:stretch>
            <a:fillRect/>
          </a:stretch>
        </p:blipFill>
        <p:spPr>
          <a:xfrm>
            <a:off x="7195573" y="0"/>
            <a:ext cx="4996428" cy="6858000"/>
          </a:xfrm>
          <a:prstGeom prst="rect">
            <a:avLst/>
          </a:prstGeom>
        </p:spPr>
      </p:pic>
    </p:spTree>
    <p:extLst>
      <p:ext uri="{BB962C8B-B14F-4D97-AF65-F5344CB8AC3E}">
        <p14:creationId xmlns:p14="http://schemas.microsoft.com/office/powerpoint/2010/main" val="3486557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CE5E-D68F-41C5-89FE-D249C7A7763C}"/>
              </a:ext>
            </a:extLst>
          </p:cNvPr>
          <p:cNvSpPr>
            <a:spLocks noGrp="1"/>
          </p:cNvSpPr>
          <p:nvPr>
            <p:ph type="title"/>
          </p:nvPr>
        </p:nvSpPr>
        <p:spPr>
          <a:xfrm>
            <a:off x="564459" y="0"/>
            <a:ext cx="10772775" cy="1658198"/>
          </a:xfrm>
        </p:spPr>
        <p:txBody>
          <a:bodyPr/>
          <a:lstStyle/>
          <a:p>
            <a:r>
              <a:rPr lang="en-US" dirty="0"/>
              <a:t>Turn to page 30-32 of your anthology</a:t>
            </a:r>
          </a:p>
        </p:txBody>
      </p:sp>
      <p:sp>
        <p:nvSpPr>
          <p:cNvPr id="3" name="Content Placeholder 2">
            <a:extLst>
              <a:ext uri="{FF2B5EF4-FFF2-40B4-BE49-F238E27FC236}">
                <a16:creationId xmlns:a16="http://schemas.microsoft.com/office/drawing/2014/main" id="{C62AE3A1-E857-486A-A8E3-8050BAD0AC6A}"/>
              </a:ext>
            </a:extLst>
          </p:cNvPr>
          <p:cNvSpPr>
            <a:spLocks noGrp="1"/>
          </p:cNvSpPr>
          <p:nvPr>
            <p:ph idx="1"/>
          </p:nvPr>
        </p:nvSpPr>
        <p:spPr>
          <a:xfrm>
            <a:off x="676656" y="1658198"/>
            <a:ext cx="10772775" cy="4119667"/>
          </a:xfrm>
        </p:spPr>
        <p:txBody>
          <a:bodyPr>
            <a:normAutofit fontScale="70000" lnSpcReduction="20000"/>
          </a:bodyPr>
          <a:lstStyle/>
          <a:p>
            <a:r>
              <a:rPr lang="en-US" b="1" dirty="0">
                <a:latin typeface="Times New Roman" panose="02020603050405020304" pitchFamily="18" charset="0"/>
                <a:cs typeface="Times New Roman" panose="02020603050405020304" pitchFamily="18" charset="0"/>
              </a:rPr>
              <a:t>On the blank copy of the poem, take the following notes: </a:t>
            </a:r>
          </a:p>
          <a:p>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Context of the poem</a:t>
            </a:r>
            <a:r>
              <a:rPr lang="en-US" dirty="0">
                <a:latin typeface="Times New Roman" panose="02020603050405020304" pitchFamily="18" charset="0"/>
                <a:cs typeface="Times New Roman" panose="02020603050405020304" pitchFamily="18" charset="0"/>
              </a:rPr>
              <a:t>: Victorian Era, written by Robert Browning in 1836</a:t>
            </a:r>
          </a:p>
          <a:p>
            <a:pPr marL="0" indent="0">
              <a:buNone/>
            </a:pPr>
            <a:endParaRPr lang="en-US" dirty="0">
              <a:latin typeface="Times New Roman" panose="02020603050405020304" pitchFamily="18" charset="0"/>
              <a:cs typeface="Times New Roman" panose="02020603050405020304" pitchFamily="18" charset="0"/>
            </a:endParaRPr>
          </a:p>
          <a:p>
            <a:pPr>
              <a:lnSpc>
                <a:spcPct val="170000"/>
              </a:lnSpc>
              <a:buFont typeface="Wingdings" panose="05000000000000000000" pitchFamily="2" charset="2"/>
              <a:buChar char="q"/>
            </a:pPr>
            <a:r>
              <a:rPr lang="en-US" u="sng" dirty="0">
                <a:latin typeface="Times New Roman" panose="02020603050405020304" pitchFamily="18" charset="0"/>
                <a:cs typeface="Times New Roman" panose="02020603050405020304" pitchFamily="18" charset="0"/>
              </a:rPr>
              <a:t>Intro: </a:t>
            </a:r>
            <a:r>
              <a:rPr lang="en-US" sz="2600" dirty="0">
                <a:latin typeface="Times New Roman" panose="02020603050405020304" pitchFamily="18" charset="0"/>
                <a:cs typeface="Times New Roman" panose="02020603050405020304" pitchFamily="18" charset="0"/>
              </a:rPr>
              <a:t>Poem is about a mad man who murders his lover Porphyria for some unknown reason. He waits for her to arrive at his cottage, where he spurns her love and strangles her with her own hair. He then sits and contemplates his success in killing her. He feels as if he has successfully ‘kept her’ for himself. </a:t>
            </a:r>
          </a:p>
          <a:p>
            <a:pPr>
              <a:buFont typeface="Wingdings" panose="05000000000000000000" pitchFamily="2" charset="2"/>
              <a:buChar char="q"/>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u="sng" dirty="0">
                <a:latin typeface="Times New Roman" panose="02020603050405020304" pitchFamily="18" charset="0"/>
                <a:cs typeface="Times New Roman" panose="02020603050405020304" pitchFamily="18" charset="0"/>
              </a:rPr>
              <a:t>Reality represented</a:t>
            </a:r>
            <a:r>
              <a:rPr lang="en-US" dirty="0">
                <a:latin typeface="Times New Roman" panose="02020603050405020304" pitchFamily="18" charset="0"/>
                <a:cs typeface="Times New Roman" panose="02020603050405020304" pitchFamily="18" charset="0"/>
              </a:rPr>
              <a:t>: Jealousy, madness, greed, selfishness, obsessive love, desire to control</a:t>
            </a:r>
          </a:p>
          <a:p>
            <a:pPr marL="0" indent="0">
              <a:buNone/>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u="sng" dirty="0">
                <a:latin typeface="Times New Roman" panose="02020603050405020304" pitchFamily="18" charset="0"/>
                <a:cs typeface="Times New Roman" panose="02020603050405020304" pitchFamily="18" charset="0"/>
              </a:rPr>
              <a:t>Themes: </a:t>
            </a:r>
            <a:r>
              <a:rPr lang="en-US" dirty="0">
                <a:latin typeface="Times New Roman" panose="02020603050405020304" pitchFamily="18" charset="0"/>
                <a:cs typeface="Times New Roman" panose="02020603050405020304" pitchFamily="18" charset="0"/>
              </a:rPr>
              <a:t>Death, Madness, Darkness,  Evil</a:t>
            </a:r>
          </a:p>
        </p:txBody>
      </p:sp>
    </p:spTree>
    <p:extLst>
      <p:ext uri="{BB962C8B-B14F-4D97-AF65-F5344CB8AC3E}">
        <p14:creationId xmlns:p14="http://schemas.microsoft.com/office/powerpoint/2010/main" val="3506190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4305-37E8-47E9-8627-ABA32C23C778}"/>
              </a:ext>
            </a:extLst>
          </p:cNvPr>
          <p:cNvSpPr>
            <a:spLocks noGrp="1"/>
          </p:cNvSpPr>
          <p:nvPr>
            <p:ph type="title"/>
          </p:nvPr>
        </p:nvSpPr>
        <p:spPr>
          <a:xfrm>
            <a:off x="633439" y="128472"/>
            <a:ext cx="10772775" cy="1658198"/>
          </a:xfrm>
        </p:spPr>
        <p:txBody>
          <a:bodyPr/>
          <a:lstStyle/>
          <a:p>
            <a:r>
              <a:rPr lang="en-US" dirty="0"/>
              <a:t>Porphyria’s Dictionary</a:t>
            </a:r>
          </a:p>
        </p:txBody>
      </p:sp>
      <p:graphicFrame>
        <p:nvGraphicFramePr>
          <p:cNvPr id="4" name="Content Placeholder 8">
            <a:extLst>
              <a:ext uri="{FF2B5EF4-FFF2-40B4-BE49-F238E27FC236}">
                <a16:creationId xmlns:a16="http://schemas.microsoft.com/office/drawing/2014/main" id="{28C753F6-2570-41C7-9996-550F474AF47D}"/>
              </a:ext>
            </a:extLst>
          </p:cNvPr>
          <p:cNvGraphicFramePr>
            <a:graphicFrameLocks noGrp="1"/>
          </p:cNvGraphicFramePr>
          <p:nvPr>
            <p:ph idx="1"/>
          </p:nvPr>
        </p:nvGraphicFramePr>
        <p:xfrm>
          <a:off x="785786" y="1643047"/>
          <a:ext cx="7715303" cy="4857786"/>
        </p:xfrm>
        <a:graphic>
          <a:graphicData uri="http://schemas.openxmlformats.org/drawingml/2006/table">
            <a:tbl>
              <a:tblPr/>
              <a:tblGrid>
                <a:gridCol w="3844287">
                  <a:extLst>
                    <a:ext uri="{9D8B030D-6E8A-4147-A177-3AD203B41FA5}">
                      <a16:colId xmlns:a16="http://schemas.microsoft.com/office/drawing/2014/main" val="20000"/>
                    </a:ext>
                  </a:extLst>
                </a:gridCol>
                <a:gridCol w="3871016">
                  <a:extLst>
                    <a:ext uri="{9D8B030D-6E8A-4147-A177-3AD203B41FA5}">
                      <a16:colId xmlns:a16="http://schemas.microsoft.com/office/drawing/2014/main" val="20001"/>
                    </a:ext>
                  </a:extLst>
                </a:gridCol>
              </a:tblGrid>
              <a:tr h="463218">
                <a:tc>
                  <a:txBody>
                    <a:bodyPr/>
                    <a:lstStyle/>
                    <a:p>
                      <a:pPr>
                        <a:spcAft>
                          <a:spcPts val="0"/>
                        </a:spcAft>
                      </a:pPr>
                      <a:r>
                        <a:rPr lang="en-US" sz="1400" b="1">
                          <a:latin typeface="Trebuchet MS"/>
                          <a:ea typeface="Times New Roman"/>
                        </a:rPr>
                        <a:t>Word in the poem</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en-US" sz="1400" b="1">
                          <a:latin typeface="Trebuchet MS"/>
                          <a:ea typeface="Times New Roman"/>
                        </a:rPr>
                        <a:t>Meaning in context</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10000"/>
                  </a:ext>
                </a:extLst>
              </a:tr>
              <a:tr h="366214">
                <a:tc>
                  <a:txBody>
                    <a:bodyPr/>
                    <a:lstStyle/>
                    <a:p>
                      <a:pPr>
                        <a:spcAft>
                          <a:spcPts val="0"/>
                        </a:spcAft>
                      </a:pPr>
                      <a:r>
                        <a:rPr lang="en-US" sz="1400">
                          <a:latin typeface="Trebuchet MS"/>
                          <a:ea typeface="Times New Roman"/>
                        </a:rPr>
                        <a:t>sullen</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latin typeface="Trebuchet MS"/>
                          <a:ea typeface="Times New Roman"/>
                        </a:rPr>
                        <a:t>miserable, gloomy</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6214">
                <a:tc>
                  <a:txBody>
                    <a:bodyPr/>
                    <a:lstStyle/>
                    <a:p>
                      <a:pPr>
                        <a:spcAft>
                          <a:spcPts val="0"/>
                        </a:spcAft>
                      </a:pPr>
                      <a:r>
                        <a:rPr lang="en-US" sz="1400">
                          <a:latin typeface="Trebuchet MS"/>
                          <a:ea typeface="Times New Roman"/>
                        </a:rPr>
                        <a:t>vex</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latin typeface="Trebuchet MS"/>
                          <a:ea typeface="Times New Roman"/>
                        </a:rPr>
                        <a:t>annoy, upset</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6214">
                <a:tc>
                  <a:txBody>
                    <a:bodyPr/>
                    <a:lstStyle/>
                    <a:p>
                      <a:pPr>
                        <a:spcAft>
                          <a:spcPts val="0"/>
                        </a:spcAft>
                      </a:pPr>
                      <a:r>
                        <a:rPr lang="en-US" sz="1400">
                          <a:latin typeface="Trebuchet MS"/>
                          <a:ea typeface="Times New Roman"/>
                        </a:rPr>
                        <a:t>grate</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dirty="0">
                          <a:latin typeface="Trebuchet MS"/>
                          <a:ea typeface="Times New Roman"/>
                        </a:rPr>
                        <a:t>fireplace</a:t>
                      </a:r>
                      <a:endParaRPr lang="en-US" sz="12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6214">
                <a:tc>
                  <a:txBody>
                    <a:bodyPr/>
                    <a:lstStyle/>
                    <a:p>
                      <a:pPr>
                        <a:spcAft>
                          <a:spcPts val="0"/>
                        </a:spcAft>
                      </a:pPr>
                      <a:r>
                        <a:rPr lang="en-US" sz="1400">
                          <a:latin typeface="Trebuchet MS"/>
                          <a:ea typeface="Times New Roman"/>
                        </a:rPr>
                        <a:t>endeavour</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dirty="0">
                          <a:latin typeface="Trebuchet MS"/>
                          <a:ea typeface="Times New Roman"/>
                        </a:rPr>
                        <a:t>effort, attempt</a:t>
                      </a:r>
                      <a:endParaRPr lang="en-US" sz="12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6214">
                <a:tc>
                  <a:txBody>
                    <a:bodyPr/>
                    <a:lstStyle/>
                    <a:p>
                      <a:pPr>
                        <a:spcAft>
                          <a:spcPts val="0"/>
                        </a:spcAft>
                      </a:pPr>
                      <a:r>
                        <a:rPr lang="en-US" sz="1400">
                          <a:latin typeface="Trebuchet MS"/>
                          <a:ea typeface="Times New Roman"/>
                        </a:rPr>
                        <a:t>vainer</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latin typeface="Trebuchet MS"/>
                          <a:ea typeface="Times New Roman"/>
                        </a:rPr>
                        <a:t>worldly</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6214">
                <a:tc>
                  <a:txBody>
                    <a:bodyPr/>
                    <a:lstStyle/>
                    <a:p>
                      <a:pPr>
                        <a:spcAft>
                          <a:spcPts val="0"/>
                        </a:spcAft>
                      </a:pPr>
                      <a:r>
                        <a:rPr lang="en-US" sz="1400">
                          <a:latin typeface="Trebuchet MS"/>
                          <a:ea typeface="Times New Roman"/>
                        </a:rPr>
                        <a:t>dissever</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dirty="0">
                          <a:latin typeface="Trebuchet MS"/>
                          <a:ea typeface="Times New Roman"/>
                        </a:rPr>
                        <a:t>cut off</a:t>
                      </a:r>
                      <a:endParaRPr lang="en-US" sz="12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66214">
                <a:tc>
                  <a:txBody>
                    <a:bodyPr/>
                    <a:lstStyle/>
                    <a:p>
                      <a:pPr>
                        <a:spcAft>
                          <a:spcPts val="0"/>
                        </a:spcAft>
                      </a:pPr>
                      <a:r>
                        <a:rPr lang="en-US" sz="1400">
                          <a:latin typeface="Trebuchet MS"/>
                          <a:ea typeface="Times New Roman"/>
                        </a:rPr>
                        <a:t>prevail</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latin typeface="Trebuchet MS"/>
                          <a:ea typeface="Times New Roman"/>
                        </a:rPr>
                        <a:t>win</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66214">
                <a:tc>
                  <a:txBody>
                    <a:bodyPr/>
                    <a:lstStyle/>
                    <a:p>
                      <a:pPr>
                        <a:spcAft>
                          <a:spcPts val="0"/>
                        </a:spcAft>
                      </a:pPr>
                      <a:r>
                        <a:rPr lang="en-US" sz="1400">
                          <a:latin typeface="Trebuchet MS"/>
                          <a:ea typeface="Times New Roman"/>
                        </a:rPr>
                        <a:t>warily</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latin typeface="Trebuchet MS"/>
                          <a:ea typeface="Times New Roman"/>
                        </a:rPr>
                        <a:t>cautiously</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66214">
                <a:tc>
                  <a:txBody>
                    <a:bodyPr/>
                    <a:lstStyle/>
                    <a:p>
                      <a:pPr>
                        <a:spcAft>
                          <a:spcPts val="0"/>
                        </a:spcAft>
                      </a:pPr>
                      <a:r>
                        <a:rPr lang="en-US" sz="1400">
                          <a:latin typeface="Trebuchet MS"/>
                          <a:ea typeface="Times New Roman"/>
                        </a:rPr>
                        <a:t>tress</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latin typeface="Trebuchet MS"/>
                          <a:ea typeface="Times New Roman"/>
                        </a:rPr>
                        <a:t>strand of hair</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66214">
                <a:tc>
                  <a:txBody>
                    <a:bodyPr/>
                    <a:lstStyle/>
                    <a:p>
                      <a:pPr>
                        <a:spcAft>
                          <a:spcPts val="0"/>
                        </a:spcAft>
                      </a:pPr>
                      <a:r>
                        <a:rPr lang="en-US" sz="1400">
                          <a:latin typeface="Trebuchet MS"/>
                          <a:ea typeface="Times New Roman"/>
                        </a:rPr>
                        <a:t>scorned</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latin typeface="Trebuchet MS"/>
                          <a:ea typeface="Times New Roman"/>
                        </a:rPr>
                        <a:t>despised</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66214">
                <a:tc>
                  <a:txBody>
                    <a:bodyPr/>
                    <a:lstStyle/>
                    <a:p>
                      <a:pPr>
                        <a:spcAft>
                          <a:spcPts val="0"/>
                        </a:spcAft>
                      </a:pPr>
                      <a:r>
                        <a:rPr lang="en-US" sz="1400">
                          <a:latin typeface="Trebuchet MS"/>
                          <a:ea typeface="Times New Roman"/>
                        </a:rPr>
                        <a:t>oped</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a:latin typeface="Trebuchet MS"/>
                          <a:ea typeface="Times New Roman"/>
                        </a:rPr>
                        <a:t>opened</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66214">
                <a:tc>
                  <a:txBody>
                    <a:bodyPr/>
                    <a:lstStyle/>
                    <a:p>
                      <a:pPr>
                        <a:spcAft>
                          <a:spcPts val="0"/>
                        </a:spcAft>
                      </a:pPr>
                      <a:r>
                        <a:rPr lang="en-US" sz="1400">
                          <a:latin typeface="Trebuchet MS"/>
                          <a:ea typeface="Times New Roman"/>
                        </a:rPr>
                        <a:t>utmost will  </a:t>
                      </a:r>
                      <a:endParaRPr lang="en-US"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dirty="0">
                          <a:latin typeface="Trebuchet MS"/>
                          <a:ea typeface="Times New Roman"/>
                        </a:rPr>
                        <a:t>greatest wish</a:t>
                      </a:r>
                      <a:endParaRPr lang="en-US" sz="12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140764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F9E76-7C6F-45A6-A41B-2327599B571A}"/>
              </a:ext>
            </a:extLst>
          </p:cNvPr>
          <p:cNvSpPr>
            <a:spLocks noGrp="1"/>
          </p:cNvSpPr>
          <p:nvPr>
            <p:ph type="title"/>
          </p:nvPr>
        </p:nvSpPr>
        <p:spPr>
          <a:xfrm>
            <a:off x="657224" y="0"/>
            <a:ext cx="10772775" cy="1658198"/>
          </a:xfrm>
        </p:spPr>
        <p:txBody>
          <a:bodyPr/>
          <a:lstStyle/>
          <a:p>
            <a:r>
              <a:rPr lang="en-US" dirty="0"/>
              <a:t>Porphyria’s Lover by Robert Browning</a:t>
            </a:r>
          </a:p>
        </p:txBody>
      </p:sp>
      <p:sp>
        <p:nvSpPr>
          <p:cNvPr id="3" name="Content Placeholder 2">
            <a:extLst>
              <a:ext uri="{FF2B5EF4-FFF2-40B4-BE49-F238E27FC236}">
                <a16:creationId xmlns:a16="http://schemas.microsoft.com/office/drawing/2014/main" id="{09F39EDA-74A0-4EF2-A9D5-9CE1F28C6C1D}"/>
              </a:ext>
            </a:extLst>
          </p:cNvPr>
          <p:cNvSpPr>
            <a:spLocks noGrp="1"/>
          </p:cNvSpPr>
          <p:nvPr>
            <p:ph idx="1"/>
          </p:nvPr>
        </p:nvSpPr>
        <p:spPr>
          <a:xfrm>
            <a:off x="657224" y="1417983"/>
            <a:ext cx="4471367" cy="5241234"/>
          </a:xfrm>
        </p:spPr>
        <p:txBody>
          <a:bodyPr>
            <a:normAutofit fontScale="55000" lnSpcReduction="20000"/>
          </a:bodyPr>
          <a:lstStyle/>
          <a:p>
            <a:r>
              <a:rPr lang="en-US" sz="3200" dirty="0">
                <a:latin typeface="Times New Roman" panose="02020603050405020304" pitchFamily="18" charset="0"/>
                <a:cs typeface="Times New Roman" panose="02020603050405020304" pitchFamily="18" charset="0"/>
              </a:rPr>
              <a:t>The </a:t>
            </a:r>
            <a:r>
              <a:rPr lang="en-US" sz="3200" dirty="0">
                <a:highlight>
                  <a:srgbClr val="FFFF00"/>
                </a:highlight>
                <a:latin typeface="Times New Roman" panose="02020603050405020304" pitchFamily="18" charset="0"/>
                <a:cs typeface="Times New Roman" panose="02020603050405020304" pitchFamily="18" charset="0"/>
              </a:rPr>
              <a:t>rain</a:t>
            </a:r>
            <a:r>
              <a:rPr lang="en-US" sz="3200" dirty="0">
                <a:latin typeface="Times New Roman" panose="02020603050405020304" pitchFamily="18" charset="0"/>
                <a:cs typeface="Times New Roman" panose="02020603050405020304" pitchFamily="18" charset="0"/>
              </a:rPr>
              <a:t> set early in </a:t>
            </a:r>
            <a:r>
              <a:rPr lang="en-US" sz="3200" dirty="0">
                <a:highlight>
                  <a:srgbClr val="FFFF00"/>
                </a:highlight>
                <a:latin typeface="Times New Roman" panose="02020603050405020304" pitchFamily="18" charset="0"/>
                <a:cs typeface="Times New Roman" panose="02020603050405020304" pitchFamily="18" charset="0"/>
              </a:rPr>
              <a:t>to-night</a:t>
            </a:r>
          </a:p>
          <a:p>
            <a:r>
              <a:rPr lang="en-US" sz="3200" dirty="0">
                <a:latin typeface="Times New Roman" panose="02020603050405020304" pitchFamily="18" charset="0"/>
                <a:cs typeface="Times New Roman" panose="02020603050405020304" pitchFamily="18" charset="0"/>
              </a:rPr>
              <a:t>       The </a:t>
            </a:r>
            <a:r>
              <a:rPr lang="en-US" sz="3200" dirty="0">
                <a:highlight>
                  <a:srgbClr val="00FF00"/>
                </a:highlight>
                <a:latin typeface="Times New Roman" panose="02020603050405020304" pitchFamily="18" charset="0"/>
                <a:cs typeface="Times New Roman" panose="02020603050405020304" pitchFamily="18" charset="0"/>
              </a:rPr>
              <a:t>sullen wind </a:t>
            </a:r>
            <a:r>
              <a:rPr lang="en-US" sz="3200" dirty="0">
                <a:latin typeface="Times New Roman" panose="02020603050405020304" pitchFamily="18" charset="0"/>
                <a:cs typeface="Times New Roman" panose="02020603050405020304" pitchFamily="18" charset="0"/>
              </a:rPr>
              <a:t>was soon awake, </a:t>
            </a:r>
          </a:p>
          <a:p>
            <a:r>
              <a:rPr lang="en-US" sz="3200" dirty="0">
                <a:latin typeface="Times New Roman" panose="02020603050405020304" pitchFamily="18" charset="0"/>
                <a:cs typeface="Times New Roman" panose="02020603050405020304" pitchFamily="18" charset="0"/>
              </a:rPr>
              <a:t>It </a:t>
            </a:r>
            <a:r>
              <a:rPr lang="en-US" sz="3200" dirty="0">
                <a:highlight>
                  <a:srgbClr val="FFFF00"/>
                </a:highlight>
                <a:latin typeface="Times New Roman" panose="02020603050405020304" pitchFamily="18" charset="0"/>
                <a:cs typeface="Times New Roman" panose="02020603050405020304" pitchFamily="18" charset="0"/>
              </a:rPr>
              <a:t>tore</a:t>
            </a:r>
            <a:r>
              <a:rPr lang="en-US" sz="3200" dirty="0">
                <a:latin typeface="Times New Roman" panose="02020603050405020304" pitchFamily="18" charset="0"/>
                <a:cs typeface="Times New Roman" panose="02020603050405020304" pitchFamily="18" charset="0"/>
              </a:rPr>
              <a:t> the </a:t>
            </a:r>
            <a:r>
              <a:rPr lang="en-US" sz="3200" dirty="0">
                <a:solidFill>
                  <a:srgbClr val="FF0000"/>
                </a:solidFill>
                <a:latin typeface="Times New Roman" panose="02020603050405020304" pitchFamily="18" charset="0"/>
                <a:cs typeface="Times New Roman" panose="02020603050405020304" pitchFamily="18" charset="0"/>
              </a:rPr>
              <a:t>elm-tops</a:t>
            </a:r>
            <a:r>
              <a:rPr lang="en-US" sz="3200" dirty="0">
                <a:latin typeface="Times New Roman" panose="02020603050405020304" pitchFamily="18" charset="0"/>
                <a:cs typeface="Times New Roman" panose="02020603050405020304" pitchFamily="18" charset="0"/>
              </a:rPr>
              <a:t> down for </a:t>
            </a:r>
            <a:r>
              <a:rPr lang="en-US" sz="3200" dirty="0">
                <a:highlight>
                  <a:srgbClr val="FFFF00"/>
                </a:highlight>
                <a:latin typeface="Times New Roman" panose="02020603050405020304" pitchFamily="18" charset="0"/>
                <a:cs typeface="Times New Roman" panose="02020603050405020304" pitchFamily="18" charset="0"/>
              </a:rPr>
              <a:t>spite, </a:t>
            </a:r>
          </a:p>
          <a:p>
            <a:r>
              <a:rPr lang="en-US" sz="3200" dirty="0">
                <a:latin typeface="Times New Roman" panose="02020603050405020304" pitchFamily="18" charset="0"/>
                <a:cs typeface="Times New Roman" panose="02020603050405020304" pitchFamily="18" charset="0"/>
              </a:rPr>
              <a:t>       And did its </a:t>
            </a:r>
            <a:r>
              <a:rPr lang="en-US" sz="3200" dirty="0">
                <a:highlight>
                  <a:srgbClr val="FFFF00"/>
                </a:highlight>
                <a:latin typeface="Times New Roman" panose="02020603050405020304" pitchFamily="18" charset="0"/>
                <a:cs typeface="Times New Roman" panose="02020603050405020304" pitchFamily="18" charset="0"/>
              </a:rPr>
              <a:t>worst to vex the lake</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       I listened with heart fit to </a:t>
            </a:r>
            <a:r>
              <a:rPr lang="en-US" sz="3200" dirty="0">
                <a:highlight>
                  <a:srgbClr val="00FFFF"/>
                </a:highlight>
                <a:latin typeface="Times New Roman" panose="02020603050405020304" pitchFamily="18" charset="0"/>
                <a:cs typeface="Times New Roman" panose="02020603050405020304" pitchFamily="18" charset="0"/>
              </a:rPr>
              <a:t>break</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When glided in Porphyria; </a:t>
            </a:r>
            <a:r>
              <a:rPr lang="en-US" sz="3200" dirty="0">
                <a:highlight>
                  <a:srgbClr val="00FFFF"/>
                </a:highlight>
                <a:latin typeface="Times New Roman" panose="02020603050405020304" pitchFamily="18" charset="0"/>
                <a:cs typeface="Times New Roman" panose="02020603050405020304" pitchFamily="18" charset="0"/>
              </a:rPr>
              <a:t>straight</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       She shut the cold out and the storm, </a:t>
            </a:r>
          </a:p>
          <a:p>
            <a:r>
              <a:rPr lang="en-US" sz="3200" dirty="0">
                <a:latin typeface="Times New Roman" panose="02020603050405020304" pitchFamily="18" charset="0"/>
                <a:cs typeface="Times New Roman" panose="02020603050405020304" pitchFamily="18" charset="0"/>
              </a:rPr>
              <a:t>And kneeled and made the cheerless </a:t>
            </a:r>
            <a:r>
              <a:rPr lang="en-US" sz="3200" dirty="0">
                <a:highlight>
                  <a:srgbClr val="00FFFF"/>
                </a:highlight>
                <a:latin typeface="Times New Roman" panose="02020603050405020304" pitchFamily="18" charset="0"/>
                <a:cs typeface="Times New Roman" panose="02020603050405020304" pitchFamily="18" charset="0"/>
              </a:rPr>
              <a:t>grate</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       Blaze up, and all the cottage </a:t>
            </a:r>
            <a:r>
              <a:rPr lang="en-US" sz="3200" dirty="0">
                <a:highlight>
                  <a:srgbClr val="00FFFF"/>
                </a:highlight>
                <a:latin typeface="Times New Roman" panose="02020603050405020304" pitchFamily="18" charset="0"/>
                <a:cs typeface="Times New Roman" panose="02020603050405020304" pitchFamily="18" charset="0"/>
              </a:rPr>
              <a:t>warm</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       Which done, she rose, and from her </a:t>
            </a:r>
            <a:r>
              <a:rPr lang="en-US" sz="3200" dirty="0">
                <a:highlight>
                  <a:srgbClr val="00FFFF"/>
                </a:highlight>
                <a:latin typeface="Times New Roman" panose="02020603050405020304" pitchFamily="18" charset="0"/>
                <a:cs typeface="Times New Roman" panose="02020603050405020304" pitchFamily="18" charset="0"/>
              </a:rPr>
              <a:t>form</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Withdrew the dripping cloak and </a:t>
            </a:r>
            <a:r>
              <a:rPr lang="en-US" sz="3200" dirty="0">
                <a:highlight>
                  <a:srgbClr val="00FFFF"/>
                </a:highlight>
                <a:latin typeface="Times New Roman" panose="02020603050405020304" pitchFamily="18" charset="0"/>
                <a:cs typeface="Times New Roman" panose="02020603050405020304" pitchFamily="18" charset="0"/>
              </a:rPr>
              <a:t>shawl</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       And laid her soiled gloves by, untied </a:t>
            </a:r>
          </a:p>
          <a:p>
            <a:r>
              <a:rPr lang="en-US" sz="3200" dirty="0">
                <a:latin typeface="Times New Roman" panose="02020603050405020304" pitchFamily="18" charset="0"/>
                <a:cs typeface="Times New Roman" panose="02020603050405020304" pitchFamily="18" charset="0"/>
              </a:rPr>
              <a:t>Her hat and let the damp hair </a:t>
            </a:r>
            <a:r>
              <a:rPr lang="en-US" sz="3200" dirty="0">
                <a:highlight>
                  <a:srgbClr val="00FFFF"/>
                </a:highlight>
                <a:latin typeface="Times New Roman" panose="02020603050405020304" pitchFamily="18" charset="0"/>
                <a:cs typeface="Times New Roman" panose="02020603050405020304" pitchFamily="18" charset="0"/>
              </a:rPr>
              <a:t>fall</a:t>
            </a:r>
            <a:r>
              <a:rPr lang="en-US" sz="3200" dirty="0">
                <a:latin typeface="Times New Roman" panose="02020603050405020304" pitchFamily="18" charset="0"/>
                <a:cs typeface="Times New Roman" panose="02020603050405020304" pitchFamily="18" charset="0"/>
              </a:rPr>
              <a:t>, </a:t>
            </a:r>
          </a:p>
          <a:p>
            <a:endParaRPr lang="en-US" dirty="0"/>
          </a:p>
        </p:txBody>
      </p:sp>
      <p:cxnSp>
        <p:nvCxnSpPr>
          <p:cNvPr id="5" name="Straight Arrow Connector 4">
            <a:extLst>
              <a:ext uri="{FF2B5EF4-FFF2-40B4-BE49-F238E27FC236}">
                <a16:creationId xmlns:a16="http://schemas.microsoft.com/office/drawing/2014/main" id="{51F5B536-F3F4-4DB3-BCEA-58158A728285}"/>
              </a:ext>
            </a:extLst>
          </p:cNvPr>
          <p:cNvCxnSpPr>
            <a:cxnSpLocks/>
          </p:cNvCxnSpPr>
          <p:nvPr/>
        </p:nvCxnSpPr>
        <p:spPr>
          <a:xfrm>
            <a:off x="4850295" y="1948070"/>
            <a:ext cx="1895062" cy="225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B39FBA8-CD9D-44FF-806F-BA12B69BE6E0}"/>
              </a:ext>
            </a:extLst>
          </p:cNvPr>
          <p:cNvSpPr txBox="1"/>
          <p:nvPr/>
        </p:nvSpPr>
        <p:spPr>
          <a:xfrm>
            <a:off x="6904384" y="1126435"/>
            <a:ext cx="5168345" cy="4524315"/>
          </a:xfrm>
          <a:prstGeom prst="rect">
            <a:avLst/>
          </a:prstGeom>
          <a:noFill/>
        </p:spPr>
        <p:txBody>
          <a:bodyPr wrap="square" rtlCol="0">
            <a:spAutoFit/>
          </a:bodyPr>
          <a:lstStyle/>
          <a:p>
            <a:r>
              <a:rPr lang="en-US" b="1" dirty="0">
                <a:highlight>
                  <a:srgbClr val="FFFF00"/>
                </a:highlight>
              </a:rPr>
              <a:t>Imagery</a:t>
            </a:r>
            <a:r>
              <a:rPr lang="en-US" dirty="0"/>
              <a:t>: Rain, Night, Angry wind, Violence – sets the ‘dark tone’ from the poem</a:t>
            </a:r>
          </a:p>
          <a:p>
            <a:endParaRPr lang="en-US" dirty="0"/>
          </a:p>
          <a:p>
            <a:r>
              <a:rPr lang="en-US" b="1" dirty="0">
                <a:highlight>
                  <a:srgbClr val="00FF00"/>
                </a:highlight>
              </a:rPr>
              <a:t>Personification</a:t>
            </a:r>
            <a:r>
              <a:rPr lang="en-US" dirty="0"/>
              <a:t>: ‘sullen wind’- given negative human feelings to an object</a:t>
            </a:r>
          </a:p>
          <a:p>
            <a:endParaRPr lang="en-US" dirty="0"/>
          </a:p>
          <a:p>
            <a:r>
              <a:rPr lang="en-US" b="1" dirty="0"/>
              <a:t>Atmosphere</a:t>
            </a:r>
            <a:r>
              <a:rPr lang="en-US" dirty="0"/>
              <a:t>: Gloomy and Dark (foreboding) </a:t>
            </a:r>
          </a:p>
          <a:p>
            <a:endParaRPr lang="en-US" dirty="0"/>
          </a:p>
          <a:p>
            <a:r>
              <a:rPr lang="en-US" b="1" dirty="0">
                <a:highlight>
                  <a:srgbClr val="00FFFF"/>
                </a:highlight>
              </a:rPr>
              <a:t>Rhyme</a:t>
            </a:r>
            <a:r>
              <a:rPr lang="en-US" dirty="0"/>
              <a:t>: Author uses Rhyme to give the poem a ‘flow’ effect</a:t>
            </a:r>
          </a:p>
          <a:p>
            <a:endParaRPr lang="en-US" dirty="0"/>
          </a:p>
          <a:p>
            <a:r>
              <a:rPr lang="en-US" b="1" dirty="0"/>
              <a:t>Scene</a:t>
            </a:r>
            <a:r>
              <a:rPr lang="en-US" dirty="0"/>
              <a:t>: Porphyria arrives; brings light and warmth to the cottage</a:t>
            </a:r>
          </a:p>
          <a:p>
            <a:endParaRPr lang="en-US" dirty="0"/>
          </a:p>
          <a:p>
            <a:r>
              <a:rPr lang="en-US" dirty="0"/>
              <a:t>(Representation of Light and warmth- tone of the poem is more positive)</a:t>
            </a:r>
          </a:p>
        </p:txBody>
      </p:sp>
      <p:cxnSp>
        <p:nvCxnSpPr>
          <p:cNvPr id="6" name="Straight Arrow Connector 5">
            <a:extLst>
              <a:ext uri="{FF2B5EF4-FFF2-40B4-BE49-F238E27FC236}">
                <a16:creationId xmlns:a16="http://schemas.microsoft.com/office/drawing/2014/main" id="{A0B7583B-B00E-4618-84A8-1C84B06F7AB9}"/>
              </a:ext>
            </a:extLst>
          </p:cNvPr>
          <p:cNvCxnSpPr>
            <a:cxnSpLocks/>
          </p:cNvCxnSpPr>
          <p:nvPr/>
        </p:nvCxnSpPr>
        <p:spPr>
          <a:xfrm>
            <a:off x="4850295" y="1432911"/>
            <a:ext cx="18950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613DA54-CB39-47A6-882F-B98909041F04}"/>
              </a:ext>
            </a:extLst>
          </p:cNvPr>
          <p:cNvCxnSpPr>
            <a:cxnSpLocks/>
          </p:cNvCxnSpPr>
          <p:nvPr/>
        </p:nvCxnSpPr>
        <p:spPr>
          <a:xfrm>
            <a:off x="4850295" y="3203713"/>
            <a:ext cx="1895062" cy="225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5733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C99F4D-7E22-4056-B2C2-C9980CFAC114}"/>
              </a:ext>
            </a:extLst>
          </p:cNvPr>
          <p:cNvSpPr>
            <a:spLocks noGrp="1"/>
          </p:cNvSpPr>
          <p:nvPr>
            <p:ph idx="1"/>
          </p:nvPr>
        </p:nvSpPr>
        <p:spPr>
          <a:xfrm>
            <a:off x="676657" y="410818"/>
            <a:ext cx="5816908" cy="6241774"/>
          </a:xfrm>
        </p:spPr>
        <p:txBody>
          <a:bodyPr>
            <a:normAutofit/>
          </a:bodyPr>
          <a:lstStyle/>
          <a:p>
            <a:pPr fontAlgn="base"/>
            <a:r>
              <a:rPr lang="en-GB" dirty="0">
                <a:latin typeface="Times New Roman" panose="02020603050405020304" pitchFamily="18" charset="0"/>
                <a:cs typeface="Times New Roman" panose="02020603050405020304" pitchFamily="18" charset="0"/>
              </a:rPr>
              <a:t>And, last, she sat down by my side </a:t>
            </a:r>
            <a:endParaRPr lang="en-US" dirty="0">
              <a:latin typeface="Times New Roman" panose="02020603050405020304" pitchFamily="18" charset="0"/>
              <a:cs typeface="Times New Roman" panose="02020603050405020304" pitchFamily="18" charset="0"/>
            </a:endParaRPr>
          </a:p>
          <a:p>
            <a:pPr fontAlgn="base"/>
            <a:r>
              <a:rPr lang="en-GB" dirty="0">
                <a:latin typeface="Times New Roman" panose="02020603050405020304" pitchFamily="18" charset="0"/>
                <a:cs typeface="Times New Roman" panose="02020603050405020304" pitchFamily="18" charset="0"/>
              </a:rPr>
              <a:t>       And called me. When </a:t>
            </a:r>
            <a:r>
              <a:rPr lang="en-GB" dirty="0">
                <a:highlight>
                  <a:srgbClr val="00FFFF"/>
                </a:highlight>
                <a:latin typeface="Times New Roman" panose="02020603050405020304" pitchFamily="18" charset="0"/>
                <a:cs typeface="Times New Roman" panose="02020603050405020304" pitchFamily="18" charset="0"/>
              </a:rPr>
              <a:t>no voice replied</a:t>
            </a:r>
            <a:r>
              <a:rPr lang="en-GB"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fontAlgn="base"/>
            <a:r>
              <a:rPr lang="en-GB" dirty="0">
                <a:latin typeface="Times New Roman" panose="02020603050405020304" pitchFamily="18" charset="0"/>
                <a:cs typeface="Times New Roman" panose="02020603050405020304" pitchFamily="18" charset="0"/>
              </a:rPr>
              <a:t>She put my arm about her waist, </a:t>
            </a:r>
            <a:endParaRPr lang="en-US" dirty="0">
              <a:latin typeface="Times New Roman" panose="02020603050405020304" pitchFamily="18" charset="0"/>
              <a:cs typeface="Times New Roman" panose="02020603050405020304" pitchFamily="18" charset="0"/>
            </a:endParaRPr>
          </a:p>
          <a:p>
            <a:pPr fontAlgn="base"/>
            <a:r>
              <a:rPr lang="en-GB" dirty="0">
                <a:latin typeface="Times New Roman" panose="02020603050405020304" pitchFamily="18" charset="0"/>
                <a:cs typeface="Times New Roman" panose="02020603050405020304" pitchFamily="18" charset="0"/>
              </a:rPr>
              <a:t>       And made her </a:t>
            </a:r>
            <a:r>
              <a:rPr lang="en-GB" dirty="0">
                <a:highlight>
                  <a:srgbClr val="00FF00"/>
                </a:highlight>
                <a:latin typeface="Times New Roman" panose="02020603050405020304" pitchFamily="18" charset="0"/>
                <a:cs typeface="Times New Roman" panose="02020603050405020304" pitchFamily="18" charset="0"/>
              </a:rPr>
              <a:t>smooth white shoulder </a:t>
            </a:r>
            <a:r>
              <a:rPr lang="en-GB" dirty="0">
                <a:latin typeface="Times New Roman" panose="02020603050405020304" pitchFamily="18" charset="0"/>
                <a:cs typeface="Times New Roman" panose="02020603050405020304" pitchFamily="18" charset="0"/>
              </a:rPr>
              <a:t>bare, </a:t>
            </a:r>
            <a:endParaRPr lang="en-US" dirty="0">
              <a:latin typeface="Times New Roman" panose="02020603050405020304" pitchFamily="18" charset="0"/>
              <a:cs typeface="Times New Roman" panose="02020603050405020304" pitchFamily="18" charset="0"/>
            </a:endParaRPr>
          </a:p>
          <a:p>
            <a:pPr fontAlgn="base"/>
            <a:r>
              <a:rPr lang="en-GB" dirty="0">
                <a:latin typeface="Times New Roman" panose="02020603050405020304" pitchFamily="18" charset="0"/>
                <a:cs typeface="Times New Roman" panose="02020603050405020304" pitchFamily="18" charset="0"/>
              </a:rPr>
              <a:t>And all her </a:t>
            </a:r>
            <a:r>
              <a:rPr lang="en-GB" dirty="0">
                <a:highlight>
                  <a:srgbClr val="00FF00"/>
                </a:highlight>
                <a:latin typeface="Times New Roman" panose="02020603050405020304" pitchFamily="18" charset="0"/>
                <a:cs typeface="Times New Roman" panose="02020603050405020304" pitchFamily="18" charset="0"/>
              </a:rPr>
              <a:t>yellow hair </a:t>
            </a:r>
            <a:r>
              <a:rPr lang="en-GB" dirty="0">
                <a:latin typeface="Times New Roman" panose="02020603050405020304" pitchFamily="18" charset="0"/>
                <a:cs typeface="Times New Roman" panose="02020603050405020304" pitchFamily="18" charset="0"/>
              </a:rPr>
              <a:t>displaced, </a:t>
            </a:r>
            <a:endParaRPr lang="en-US" dirty="0">
              <a:latin typeface="Times New Roman" panose="02020603050405020304" pitchFamily="18" charset="0"/>
              <a:cs typeface="Times New Roman" panose="02020603050405020304" pitchFamily="18" charset="0"/>
            </a:endParaRPr>
          </a:p>
          <a:p>
            <a:pPr fontAlgn="base"/>
            <a:r>
              <a:rPr lang="en-GB" dirty="0">
                <a:latin typeface="Times New Roman" panose="02020603050405020304" pitchFamily="18" charset="0"/>
                <a:cs typeface="Times New Roman" panose="02020603050405020304" pitchFamily="18" charset="0"/>
              </a:rPr>
              <a:t>       And, stooping, made my cheek lie there, </a:t>
            </a:r>
            <a:endParaRPr lang="en-US" dirty="0">
              <a:latin typeface="Times New Roman" panose="02020603050405020304" pitchFamily="18" charset="0"/>
              <a:cs typeface="Times New Roman" panose="02020603050405020304" pitchFamily="18" charset="0"/>
            </a:endParaRPr>
          </a:p>
          <a:p>
            <a:pPr fontAlgn="base"/>
            <a:r>
              <a:rPr lang="en-GB" dirty="0">
                <a:latin typeface="Times New Roman" panose="02020603050405020304" pitchFamily="18" charset="0"/>
                <a:cs typeface="Times New Roman" panose="02020603050405020304" pitchFamily="18" charset="0"/>
              </a:rPr>
              <a:t>       And spread, o'er all, her yellow hair, </a:t>
            </a:r>
            <a:endParaRPr lang="en-US" dirty="0">
              <a:latin typeface="Times New Roman" panose="02020603050405020304" pitchFamily="18" charset="0"/>
              <a:cs typeface="Times New Roman" panose="02020603050405020304" pitchFamily="18" charset="0"/>
            </a:endParaRPr>
          </a:p>
          <a:p>
            <a:pPr fontAlgn="base"/>
            <a:r>
              <a:rPr lang="en-GB" dirty="0">
                <a:highlight>
                  <a:srgbClr val="00FF00"/>
                </a:highlight>
                <a:latin typeface="Times New Roman" panose="02020603050405020304" pitchFamily="18" charset="0"/>
                <a:cs typeface="Times New Roman" panose="02020603050405020304" pitchFamily="18" charset="0"/>
              </a:rPr>
              <a:t>Murmuring how she loved me </a:t>
            </a:r>
            <a:r>
              <a:rPr lang="en-GB" dirty="0">
                <a:latin typeface="Times New Roman" panose="02020603050405020304" pitchFamily="18" charset="0"/>
                <a:cs typeface="Times New Roman" panose="02020603050405020304" pitchFamily="18" charset="0"/>
              </a:rPr>
              <a:t>— she </a:t>
            </a:r>
            <a:endParaRPr lang="en-US" dirty="0">
              <a:latin typeface="Times New Roman" panose="02020603050405020304" pitchFamily="18" charset="0"/>
              <a:cs typeface="Times New Roman" panose="02020603050405020304" pitchFamily="18" charset="0"/>
            </a:endParaRPr>
          </a:p>
          <a:p>
            <a:pPr fontAlgn="base"/>
            <a:r>
              <a:rPr lang="en-GB" dirty="0">
                <a:latin typeface="Times New Roman" panose="02020603050405020304" pitchFamily="18" charset="0"/>
                <a:cs typeface="Times New Roman" panose="02020603050405020304" pitchFamily="18" charset="0"/>
              </a:rPr>
              <a:t>  </a:t>
            </a:r>
            <a:r>
              <a:rPr lang="en-GB" dirty="0">
                <a:highlight>
                  <a:srgbClr val="FFFF00"/>
                </a:highlight>
                <a:latin typeface="Times New Roman" panose="02020603050405020304" pitchFamily="18" charset="0"/>
                <a:cs typeface="Times New Roman" panose="02020603050405020304" pitchFamily="18" charset="0"/>
              </a:rPr>
              <a:t>     Too </a:t>
            </a:r>
            <a:r>
              <a:rPr lang="en-GB" b="1" dirty="0">
                <a:highlight>
                  <a:srgbClr val="FFFF00"/>
                </a:highlight>
                <a:latin typeface="Times New Roman" panose="02020603050405020304" pitchFamily="18" charset="0"/>
                <a:cs typeface="Times New Roman" panose="02020603050405020304" pitchFamily="18" charset="0"/>
              </a:rPr>
              <a:t>weak,</a:t>
            </a:r>
            <a:r>
              <a:rPr lang="en-GB" dirty="0">
                <a:highlight>
                  <a:srgbClr val="FFFF00"/>
                </a:highlight>
                <a:latin typeface="Times New Roman" panose="02020603050405020304" pitchFamily="18" charset="0"/>
                <a:cs typeface="Times New Roman" panose="02020603050405020304" pitchFamily="18" charset="0"/>
              </a:rPr>
              <a:t> for all her heart's endeavour, </a:t>
            </a:r>
            <a:endParaRPr lang="en-US" dirty="0">
              <a:highlight>
                <a:srgbClr val="FFFF00"/>
              </a:highlight>
              <a:latin typeface="Times New Roman" panose="02020603050405020304" pitchFamily="18" charset="0"/>
              <a:cs typeface="Times New Roman" panose="02020603050405020304" pitchFamily="18" charset="0"/>
            </a:endParaRPr>
          </a:p>
          <a:p>
            <a:pPr fontAlgn="base"/>
            <a:r>
              <a:rPr lang="en-GB" dirty="0">
                <a:highlight>
                  <a:srgbClr val="FFFF00"/>
                </a:highlight>
                <a:latin typeface="Times New Roman" panose="02020603050405020304" pitchFamily="18" charset="0"/>
                <a:cs typeface="Times New Roman" panose="02020603050405020304" pitchFamily="18" charset="0"/>
              </a:rPr>
              <a:t>To set its struggling passion free </a:t>
            </a:r>
            <a:endParaRPr lang="en-US" dirty="0">
              <a:highlight>
                <a:srgbClr val="FFFF00"/>
              </a:highlight>
              <a:latin typeface="Times New Roman" panose="02020603050405020304" pitchFamily="18" charset="0"/>
              <a:cs typeface="Times New Roman" panose="02020603050405020304" pitchFamily="18" charset="0"/>
            </a:endParaRPr>
          </a:p>
          <a:p>
            <a:pPr fontAlgn="base"/>
            <a:r>
              <a:rPr lang="en-GB" dirty="0">
                <a:highlight>
                  <a:srgbClr val="FFFF00"/>
                </a:highlight>
                <a:latin typeface="Times New Roman" panose="02020603050405020304" pitchFamily="18" charset="0"/>
                <a:cs typeface="Times New Roman" panose="02020603050405020304" pitchFamily="18" charset="0"/>
              </a:rPr>
              <a:t>       From pride, and vainer ties dissever, </a:t>
            </a:r>
            <a:endParaRPr lang="en-US" dirty="0">
              <a:highlight>
                <a:srgbClr val="FFFF00"/>
              </a:highlight>
              <a:latin typeface="Times New Roman" panose="02020603050405020304" pitchFamily="18" charset="0"/>
              <a:cs typeface="Times New Roman" panose="02020603050405020304" pitchFamily="18" charset="0"/>
            </a:endParaRPr>
          </a:p>
          <a:p>
            <a:pPr fontAlgn="base"/>
            <a:r>
              <a:rPr lang="en-GB" dirty="0">
                <a:highlight>
                  <a:srgbClr val="FFFF00"/>
                </a:highlight>
                <a:latin typeface="Times New Roman" panose="02020603050405020304" pitchFamily="18" charset="0"/>
                <a:cs typeface="Times New Roman" panose="02020603050405020304" pitchFamily="18" charset="0"/>
              </a:rPr>
              <a:t>       And give herself to me for ever. </a:t>
            </a:r>
            <a:endParaRPr lang="en-US" dirty="0">
              <a:highlight>
                <a:srgbClr val="FFFF00"/>
              </a:highlight>
              <a:latin typeface="Times New Roman" panose="02020603050405020304" pitchFamily="18" charset="0"/>
              <a:cs typeface="Times New Roman" panose="02020603050405020304" pitchFamily="18" charset="0"/>
            </a:endParaRPr>
          </a:p>
          <a:p>
            <a:endParaRPr lang="en-US" dirty="0"/>
          </a:p>
        </p:txBody>
      </p:sp>
      <p:sp>
        <p:nvSpPr>
          <p:cNvPr id="4" name="Content Placeholder 2">
            <a:extLst>
              <a:ext uri="{FF2B5EF4-FFF2-40B4-BE49-F238E27FC236}">
                <a16:creationId xmlns:a16="http://schemas.microsoft.com/office/drawing/2014/main" id="{17BB0D32-889D-4897-9C6B-0179085F35B4}"/>
              </a:ext>
            </a:extLst>
          </p:cNvPr>
          <p:cNvSpPr txBox="1">
            <a:spLocks/>
          </p:cNvSpPr>
          <p:nvPr/>
        </p:nvSpPr>
        <p:spPr>
          <a:xfrm>
            <a:off x="6249196" y="410818"/>
            <a:ext cx="5816908" cy="6241774"/>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endParaRPr lang="en-US" dirty="0"/>
          </a:p>
        </p:txBody>
      </p:sp>
      <p:sp>
        <p:nvSpPr>
          <p:cNvPr id="5" name="Content Placeholder 2">
            <a:extLst>
              <a:ext uri="{FF2B5EF4-FFF2-40B4-BE49-F238E27FC236}">
                <a16:creationId xmlns:a16="http://schemas.microsoft.com/office/drawing/2014/main" id="{AB98642C-D906-43CC-9231-479B66B60BFC}"/>
              </a:ext>
            </a:extLst>
          </p:cNvPr>
          <p:cNvSpPr txBox="1">
            <a:spLocks/>
          </p:cNvSpPr>
          <p:nvPr/>
        </p:nvSpPr>
        <p:spPr>
          <a:xfrm>
            <a:off x="6249196" y="410818"/>
            <a:ext cx="5816908" cy="6241774"/>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fontAlgn="base"/>
            <a:r>
              <a:rPr lang="en-GB" sz="1800" dirty="0">
                <a:highlight>
                  <a:srgbClr val="00FFFF"/>
                </a:highlight>
                <a:cs typeface="Times New Roman" panose="02020603050405020304" pitchFamily="18" charset="0"/>
              </a:rPr>
              <a:t>‘No voice replied’-</a:t>
            </a:r>
            <a:r>
              <a:rPr lang="en-GB" sz="1800" dirty="0">
                <a:cs typeface="Times New Roman" panose="02020603050405020304" pitchFamily="18" charset="0"/>
              </a:rPr>
              <a:t> (sense of cruelty- Man does not bother to show affection) </a:t>
            </a:r>
            <a:r>
              <a:rPr lang="en-GB" sz="2800" dirty="0">
                <a:latin typeface="Times New Roman" panose="02020603050405020304" pitchFamily="18" charset="0"/>
                <a:cs typeface="Times New Roman" panose="02020603050405020304" pitchFamily="18" charset="0"/>
              </a:rPr>
              <a:t> </a:t>
            </a:r>
          </a:p>
          <a:p>
            <a:pPr fontAlgn="base"/>
            <a:endParaRPr lang="en-US" sz="2800" dirty="0">
              <a:latin typeface="Times New Roman" panose="02020603050405020304" pitchFamily="18" charset="0"/>
              <a:cs typeface="Times New Roman" panose="02020603050405020304" pitchFamily="18" charset="0"/>
            </a:endParaRPr>
          </a:p>
          <a:p>
            <a:r>
              <a:rPr lang="en-US" dirty="0">
                <a:highlight>
                  <a:srgbClr val="00FF00"/>
                </a:highlight>
              </a:rPr>
              <a:t>Imagery</a:t>
            </a:r>
            <a:r>
              <a:rPr lang="en-US" dirty="0"/>
              <a:t>: </a:t>
            </a:r>
            <a:r>
              <a:rPr lang="en-US" sz="2000" dirty="0"/>
              <a:t>emphasizes Porphyria’s beauty and goodness (she confesses her love for him)</a:t>
            </a:r>
          </a:p>
          <a:p>
            <a:endParaRPr lang="en-US" dirty="0"/>
          </a:p>
          <a:p>
            <a:r>
              <a:rPr lang="en-US" b="1" dirty="0">
                <a:highlight>
                  <a:srgbClr val="FFFF00"/>
                </a:highlight>
              </a:rPr>
              <a:t>Theme</a:t>
            </a:r>
            <a:r>
              <a:rPr lang="en-US" dirty="0"/>
              <a:t>: </a:t>
            </a:r>
          </a:p>
          <a:p>
            <a:pPr marL="457200" indent="-457200">
              <a:buFont typeface="+mj-lt"/>
              <a:buAutoNum type="arabicPeriod"/>
            </a:pPr>
            <a:r>
              <a:rPr lang="en-US" sz="2000" dirty="0"/>
              <a:t>Man considers Porphyria to be ‘</a:t>
            </a:r>
            <a:r>
              <a:rPr lang="en-US" sz="2000" b="1" dirty="0"/>
              <a:t>weak’</a:t>
            </a:r>
            <a:r>
              <a:rPr lang="en-US" sz="2000" dirty="0"/>
              <a:t> and emotional. </a:t>
            </a:r>
          </a:p>
          <a:p>
            <a:pPr marL="457200" indent="-457200">
              <a:buFont typeface="+mj-lt"/>
              <a:buAutoNum type="arabicPeriod"/>
            </a:pPr>
            <a:r>
              <a:rPr lang="en-US" sz="2000" dirty="0"/>
              <a:t>In comparison he feels strong and powerful</a:t>
            </a:r>
          </a:p>
          <a:p>
            <a:pPr marL="457200" indent="-457200">
              <a:buFont typeface="+mj-lt"/>
              <a:buAutoNum type="arabicPeriod"/>
            </a:pPr>
            <a:r>
              <a:rPr lang="en-US" sz="2000" dirty="0"/>
              <a:t>The man’s dark obsession to posses and dominate her appear in the text. DARK vs LIGHT</a:t>
            </a:r>
          </a:p>
          <a:p>
            <a:endParaRPr lang="en-US" dirty="0"/>
          </a:p>
          <a:p>
            <a:endParaRPr lang="en-US" dirty="0"/>
          </a:p>
        </p:txBody>
      </p:sp>
    </p:spTree>
    <p:extLst>
      <p:ext uri="{BB962C8B-B14F-4D97-AF65-F5344CB8AC3E}">
        <p14:creationId xmlns:p14="http://schemas.microsoft.com/office/powerpoint/2010/main" val="341373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ECC96E-3163-4F0E-AA6A-A597530DA80C}"/>
              </a:ext>
            </a:extLst>
          </p:cNvPr>
          <p:cNvSpPr>
            <a:spLocks noGrp="1"/>
          </p:cNvSpPr>
          <p:nvPr>
            <p:ph idx="1"/>
          </p:nvPr>
        </p:nvSpPr>
        <p:spPr>
          <a:xfrm>
            <a:off x="557387" y="642731"/>
            <a:ext cx="5763900" cy="6215269"/>
          </a:xfrm>
        </p:spPr>
        <p:txBody>
          <a:bodyPr>
            <a:normAutofit fontScale="85000" lnSpcReduction="20000"/>
          </a:bodyPr>
          <a:lstStyle/>
          <a:p>
            <a:pPr fontAlgn="base"/>
            <a:r>
              <a:rPr lang="en-GB" sz="3200" dirty="0">
                <a:latin typeface="Times New Roman" panose="02020603050405020304" pitchFamily="18" charset="0"/>
                <a:cs typeface="Times New Roman" panose="02020603050405020304" pitchFamily="18" charset="0"/>
              </a:rPr>
              <a:t>But </a:t>
            </a:r>
            <a:r>
              <a:rPr lang="en-GB" sz="3200" dirty="0">
                <a:highlight>
                  <a:srgbClr val="FFFF00"/>
                </a:highlight>
                <a:latin typeface="Times New Roman" panose="02020603050405020304" pitchFamily="18" charset="0"/>
                <a:cs typeface="Times New Roman" panose="02020603050405020304" pitchFamily="18" charset="0"/>
              </a:rPr>
              <a:t>passion</a:t>
            </a:r>
            <a:r>
              <a:rPr lang="en-GB" sz="3200" dirty="0">
                <a:latin typeface="Times New Roman" panose="02020603050405020304" pitchFamily="18" charset="0"/>
                <a:cs typeface="Times New Roman" panose="02020603050405020304" pitchFamily="18" charset="0"/>
              </a:rPr>
              <a:t> sometimes would prevail, </a:t>
            </a:r>
            <a:endParaRPr lang="en-US" sz="3200" dirty="0">
              <a:latin typeface="Times New Roman" panose="02020603050405020304" pitchFamily="18" charset="0"/>
              <a:cs typeface="Times New Roman" panose="02020603050405020304" pitchFamily="18" charset="0"/>
            </a:endParaRPr>
          </a:p>
          <a:p>
            <a:pPr fontAlgn="base"/>
            <a:r>
              <a:rPr lang="en-GB" sz="3200" dirty="0">
                <a:latin typeface="Times New Roman" panose="02020603050405020304" pitchFamily="18" charset="0"/>
                <a:cs typeface="Times New Roman" panose="02020603050405020304" pitchFamily="18" charset="0"/>
              </a:rPr>
              <a:t>       Nor could to-night's gay feast restrain </a:t>
            </a:r>
            <a:endParaRPr lang="en-US" sz="3200" dirty="0">
              <a:latin typeface="Times New Roman" panose="02020603050405020304" pitchFamily="18" charset="0"/>
              <a:cs typeface="Times New Roman" panose="02020603050405020304" pitchFamily="18" charset="0"/>
            </a:endParaRPr>
          </a:p>
          <a:p>
            <a:pPr fontAlgn="base"/>
            <a:r>
              <a:rPr lang="en-GB" sz="3200" dirty="0">
                <a:latin typeface="Times New Roman" panose="02020603050405020304" pitchFamily="18" charset="0"/>
                <a:cs typeface="Times New Roman" panose="02020603050405020304" pitchFamily="18" charset="0"/>
              </a:rPr>
              <a:t>A sudden thought of one so </a:t>
            </a:r>
            <a:r>
              <a:rPr lang="en-GB" sz="3200" dirty="0">
                <a:highlight>
                  <a:srgbClr val="FFFF00"/>
                </a:highlight>
                <a:latin typeface="Times New Roman" panose="02020603050405020304" pitchFamily="18" charset="0"/>
                <a:cs typeface="Times New Roman" panose="02020603050405020304" pitchFamily="18" charset="0"/>
              </a:rPr>
              <a:t>pale</a:t>
            </a:r>
            <a:r>
              <a:rPr lang="en-GB" sz="3200" dirty="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a:p>
            <a:pPr fontAlgn="base"/>
            <a:r>
              <a:rPr lang="en-GB" sz="3200" dirty="0">
                <a:latin typeface="Times New Roman" panose="02020603050405020304" pitchFamily="18" charset="0"/>
                <a:cs typeface="Times New Roman" panose="02020603050405020304" pitchFamily="18" charset="0"/>
              </a:rPr>
              <a:t>       For love of her, and all in vain: </a:t>
            </a:r>
            <a:endParaRPr lang="en-US" sz="3200" dirty="0">
              <a:latin typeface="Times New Roman" panose="02020603050405020304" pitchFamily="18" charset="0"/>
              <a:cs typeface="Times New Roman" panose="02020603050405020304" pitchFamily="18" charset="0"/>
            </a:endParaRPr>
          </a:p>
          <a:p>
            <a:pPr fontAlgn="base"/>
            <a:r>
              <a:rPr lang="en-GB" sz="3200" dirty="0">
                <a:latin typeface="Times New Roman" panose="02020603050405020304" pitchFamily="18" charset="0"/>
                <a:cs typeface="Times New Roman" panose="02020603050405020304" pitchFamily="18" charset="0"/>
              </a:rPr>
              <a:t>       So, she was come through </a:t>
            </a:r>
            <a:r>
              <a:rPr lang="en-GB" sz="3200" dirty="0">
                <a:highlight>
                  <a:srgbClr val="FFFF00"/>
                </a:highlight>
                <a:latin typeface="Times New Roman" panose="02020603050405020304" pitchFamily="18" charset="0"/>
                <a:cs typeface="Times New Roman" panose="02020603050405020304" pitchFamily="18" charset="0"/>
              </a:rPr>
              <a:t>wind</a:t>
            </a:r>
            <a:r>
              <a:rPr lang="en-GB" sz="3200" dirty="0">
                <a:latin typeface="Times New Roman" panose="02020603050405020304" pitchFamily="18" charset="0"/>
                <a:cs typeface="Times New Roman" panose="02020603050405020304" pitchFamily="18" charset="0"/>
              </a:rPr>
              <a:t> and </a:t>
            </a:r>
            <a:r>
              <a:rPr lang="en-GB" sz="3200" b="1" dirty="0">
                <a:latin typeface="Times New Roman" panose="02020603050405020304" pitchFamily="18" charset="0"/>
                <a:cs typeface="Times New Roman" panose="02020603050405020304" pitchFamily="18" charset="0"/>
              </a:rPr>
              <a:t>rain</a:t>
            </a:r>
            <a:r>
              <a:rPr lang="en-GB" sz="3200" dirty="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a:p>
            <a:pPr fontAlgn="base"/>
            <a:r>
              <a:rPr lang="en-GB" sz="3200" dirty="0">
                <a:highlight>
                  <a:srgbClr val="C0C0C0"/>
                </a:highlight>
                <a:latin typeface="Times New Roman" panose="02020603050405020304" pitchFamily="18" charset="0"/>
                <a:cs typeface="Times New Roman" panose="02020603050405020304" pitchFamily="18" charset="0"/>
              </a:rPr>
              <a:t>Be sure I looked up at her eyes </a:t>
            </a:r>
            <a:endParaRPr lang="en-US" sz="3200" dirty="0">
              <a:highlight>
                <a:srgbClr val="C0C0C0"/>
              </a:highlight>
              <a:latin typeface="Times New Roman" panose="02020603050405020304" pitchFamily="18" charset="0"/>
              <a:cs typeface="Times New Roman" panose="02020603050405020304" pitchFamily="18" charset="0"/>
            </a:endParaRPr>
          </a:p>
          <a:p>
            <a:pPr fontAlgn="base"/>
            <a:r>
              <a:rPr lang="en-GB" sz="3200" dirty="0">
                <a:highlight>
                  <a:srgbClr val="C0C0C0"/>
                </a:highlight>
                <a:latin typeface="Times New Roman" panose="02020603050405020304" pitchFamily="18" charset="0"/>
                <a:cs typeface="Times New Roman" panose="02020603050405020304" pitchFamily="18" charset="0"/>
              </a:rPr>
              <a:t>       Happy and proud; at last I knew </a:t>
            </a:r>
            <a:endParaRPr lang="en-US" sz="3200" dirty="0">
              <a:highlight>
                <a:srgbClr val="C0C0C0"/>
              </a:highlight>
              <a:latin typeface="Times New Roman" panose="02020603050405020304" pitchFamily="18" charset="0"/>
              <a:cs typeface="Times New Roman" panose="02020603050405020304" pitchFamily="18" charset="0"/>
            </a:endParaRPr>
          </a:p>
          <a:p>
            <a:pPr fontAlgn="base"/>
            <a:r>
              <a:rPr lang="en-GB" sz="3200" dirty="0">
                <a:highlight>
                  <a:srgbClr val="C0C0C0"/>
                </a:highlight>
                <a:latin typeface="Times New Roman" panose="02020603050405020304" pitchFamily="18" charset="0"/>
                <a:cs typeface="Times New Roman" panose="02020603050405020304" pitchFamily="18" charset="0"/>
              </a:rPr>
              <a:t>Porphyria worshipped me; surprise </a:t>
            </a:r>
            <a:endParaRPr lang="en-US" sz="3200" dirty="0">
              <a:highlight>
                <a:srgbClr val="C0C0C0"/>
              </a:highlight>
              <a:latin typeface="Times New Roman" panose="02020603050405020304" pitchFamily="18" charset="0"/>
              <a:cs typeface="Times New Roman" panose="02020603050405020304" pitchFamily="18" charset="0"/>
            </a:endParaRPr>
          </a:p>
          <a:p>
            <a:pPr fontAlgn="base"/>
            <a:r>
              <a:rPr lang="en-GB" sz="3200" dirty="0">
                <a:highlight>
                  <a:srgbClr val="C0C0C0"/>
                </a:highlight>
                <a:latin typeface="Times New Roman" panose="02020603050405020304" pitchFamily="18" charset="0"/>
                <a:cs typeface="Times New Roman" panose="02020603050405020304" pitchFamily="18" charset="0"/>
              </a:rPr>
              <a:t>       Made my heart swell, and still it grew </a:t>
            </a:r>
            <a:endParaRPr lang="en-US" sz="3200" dirty="0">
              <a:highlight>
                <a:srgbClr val="C0C0C0"/>
              </a:highlight>
              <a:latin typeface="Times New Roman" panose="02020603050405020304" pitchFamily="18" charset="0"/>
              <a:cs typeface="Times New Roman" panose="02020603050405020304" pitchFamily="18" charset="0"/>
            </a:endParaRPr>
          </a:p>
          <a:p>
            <a:pPr fontAlgn="base"/>
            <a:r>
              <a:rPr lang="en-GB" sz="3200" dirty="0">
                <a:highlight>
                  <a:srgbClr val="C0C0C0"/>
                </a:highlight>
                <a:latin typeface="Times New Roman" panose="02020603050405020304" pitchFamily="18" charset="0"/>
                <a:cs typeface="Times New Roman" panose="02020603050405020304" pitchFamily="18" charset="0"/>
              </a:rPr>
              <a:t>       While I debated what to do. </a:t>
            </a:r>
            <a:endParaRPr lang="en-US" sz="3200" dirty="0">
              <a:highlight>
                <a:srgbClr val="C0C0C0"/>
              </a:highlight>
              <a:latin typeface="Times New Roman" panose="02020603050405020304" pitchFamily="18"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F805A4A4-195E-4A1B-B270-34D0932DBA3F}"/>
              </a:ext>
            </a:extLst>
          </p:cNvPr>
          <p:cNvSpPr txBox="1"/>
          <p:nvPr/>
        </p:nvSpPr>
        <p:spPr>
          <a:xfrm>
            <a:off x="6480313" y="642731"/>
            <a:ext cx="5154300" cy="10064294"/>
          </a:xfrm>
          <a:prstGeom prst="rect">
            <a:avLst/>
          </a:prstGeom>
          <a:noFill/>
        </p:spPr>
        <p:txBody>
          <a:bodyPr wrap="square" rtlCol="0">
            <a:spAutoFit/>
          </a:bodyPr>
          <a:lstStyle/>
          <a:p>
            <a:r>
              <a:rPr lang="en-US" b="1" dirty="0">
                <a:highlight>
                  <a:srgbClr val="FFFF00"/>
                </a:highlight>
              </a:rPr>
              <a:t>Imagery/emotive language</a:t>
            </a:r>
            <a:r>
              <a:rPr lang="en-US" dirty="0"/>
              <a:t>: passion, heart swell, happy and proud</a:t>
            </a:r>
          </a:p>
          <a:p>
            <a:endParaRPr lang="en-US" dirty="0"/>
          </a:p>
          <a:p>
            <a:endParaRPr lang="en-US" dirty="0"/>
          </a:p>
          <a:p>
            <a:r>
              <a:rPr lang="en-US" b="1" dirty="0"/>
              <a:t>Scene</a:t>
            </a:r>
            <a:r>
              <a:rPr lang="en-US" dirty="0"/>
              <a:t>: </a:t>
            </a:r>
          </a:p>
          <a:p>
            <a:pPr marL="285750" indent="-285750">
              <a:buFont typeface="Arial" panose="020B0604020202020204" pitchFamily="34" charset="0"/>
              <a:buChar char="•"/>
            </a:pPr>
            <a:r>
              <a:rPr lang="en-US" dirty="0"/>
              <a:t>The man talks about how Porphyria left ‘to-night’s gay feast’ (party) and came through wind and rain to come and see him. </a:t>
            </a:r>
          </a:p>
          <a:p>
            <a:pPr marL="285750" indent="-285750">
              <a:buFont typeface="Arial" panose="020B0604020202020204" pitchFamily="34" charset="0"/>
              <a:buChar char="•"/>
            </a:pPr>
            <a:endParaRPr lang="en-US" dirty="0"/>
          </a:p>
          <a:p>
            <a:r>
              <a:rPr lang="en-US" b="1" dirty="0">
                <a:highlight>
                  <a:srgbClr val="C0C0C0"/>
                </a:highlight>
              </a:rPr>
              <a:t>Theme</a:t>
            </a:r>
            <a:r>
              <a:rPr lang="en-US" dirty="0">
                <a:highlight>
                  <a:srgbClr val="C0C0C0"/>
                </a:highlight>
              </a:rPr>
              <a:t>:</a:t>
            </a:r>
          </a:p>
          <a:p>
            <a:pPr marL="285750" indent="-285750">
              <a:buFont typeface="Arial" panose="020B0604020202020204" pitchFamily="34" charset="0"/>
              <a:buChar char="•"/>
            </a:pPr>
            <a:r>
              <a:rPr lang="en-US" dirty="0"/>
              <a:t>He see’s how ‘happy and proud’ Porphyria is. Represents Love, Happiness (symbolism of Light)</a:t>
            </a:r>
          </a:p>
          <a:p>
            <a:endParaRPr lang="en-US" dirty="0"/>
          </a:p>
          <a:p>
            <a:pPr marL="285750" indent="-285750">
              <a:buFont typeface="Arial" panose="020B0604020202020204" pitchFamily="34" charset="0"/>
              <a:buChar char="•"/>
            </a:pPr>
            <a:r>
              <a:rPr lang="en-US" dirty="0"/>
              <a:t>Contrast with the darkness inside the man (symbolism of Darkness)</a:t>
            </a:r>
          </a:p>
          <a:p>
            <a:endParaRPr lang="en-US" dirty="0"/>
          </a:p>
          <a:p>
            <a:r>
              <a:rPr lang="en-US" b="1" dirty="0">
                <a:highlight>
                  <a:srgbClr val="C0C0C0"/>
                </a:highlight>
              </a:rPr>
              <a:t>Mood</a:t>
            </a:r>
            <a:r>
              <a:rPr lang="en-US" dirty="0">
                <a:highlight>
                  <a:srgbClr val="C0C0C0"/>
                </a:highlight>
              </a:rPr>
              <a:t>: </a:t>
            </a:r>
          </a:p>
          <a:p>
            <a:pPr marL="285750" indent="-285750">
              <a:buFont typeface="Arial" panose="020B0604020202020204" pitchFamily="34" charset="0"/>
              <a:buChar char="•"/>
            </a:pPr>
            <a:r>
              <a:rPr lang="en-US" dirty="0"/>
              <a:t> Mood becomes dark and suspenseful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488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A374-0F2E-4139-ADBF-1B95653072CE}"/>
              </a:ext>
            </a:extLst>
          </p:cNvPr>
          <p:cNvSpPr>
            <a:spLocks noGrp="1"/>
          </p:cNvSpPr>
          <p:nvPr>
            <p:ph type="title"/>
          </p:nvPr>
        </p:nvSpPr>
        <p:spPr/>
        <p:txBody>
          <a:bodyPr/>
          <a:lstStyle/>
          <a:p>
            <a:r>
              <a:rPr lang="en-US" dirty="0"/>
              <a:t>Brain Break: </a:t>
            </a:r>
          </a:p>
        </p:txBody>
      </p:sp>
      <p:sp>
        <p:nvSpPr>
          <p:cNvPr id="3" name="Content Placeholder 2">
            <a:extLst>
              <a:ext uri="{FF2B5EF4-FFF2-40B4-BE49-F238E27FC236}">
                <a16:creationId xmlns:a16="http://schemas.microsoft.com/office/drawing/2014/main" id="{719D93C2-5F4D-4311-A42D-351D204A219B}"/>
              </a:ext>
            </a:extLst>
          </p:cNvPr>
          <p:cNvSpPr>
            <a:spLocks noGrp="1"/>
          </p:cNvSpPr>
          <p:nvPr>
            <p:ph idx="1"/>
          </p:nvPr>
        </p:nvSpPr>
        <p:spPr/>
        <p:txBody>
          <a:bodyPr/>
          <a:lstStyle/>
          <a:p>
            <a:r>
              <a:rPr lang="en-US" dirty="0"/>
              <a:t>Trivia</a:t>
            </a:r>
          </a:p>
        </p:txBody>
      </p:sp>
    </p:spTree>
    <p:extLst>
      <p:ext uri="{BB962C8B-B14F-4D97-AF65-F5344CB8AC3E}">
        <p14:creationId xmlns:p14="http://schemas.microsoft.com/office/powerpoint/2010/main" val="1747528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2C350C-C420-42CF-B2DD-073ADED1FC0C}"/>
              </a:ext>
            </a:extLst>
          </p:cNvPr>
          <p:cNvSpPr>
            <a:spLocks noGrp="1"/>
          </p:cNvSpPr>
          <p:nvPr>
            <p:ph idx="1"/>
          </p:nvPr>
        </p:nvSpPr>
        <p:spPr>
          <a:xfrm>
            <a:off x="159026" y="291548"/>
            <a:ext cx="5685183" cy="6566452"/>
          </a:xfrm>
        </p:spPr>
        <p:txBody>
          <a:bodyPr>
            <a:normAutofit fontScale="85000" lnSpcReduction="20000"/>
          </a:bodyPr>
          <a:lstStyle/>
          <a:p>
            <a:pPr fontAlgn="base"/>
            <a:r>
              <a:rPr lang="en-GB" sz="2200" dirty="0">
                <a:latin typeface="Times New Roman" panose="02020603050405020304" pitchFamily="18" charset="0"/>
                <a:cs typeface="Times New Roman" panose="02020603050405020304" pitchFamily="18" charset="0"/>
              </a:rPr>
              <a:t>That moment she was </a:t>
            </a:r>
            <a:r>
              <a:rPr lang="en-GB" sz="2200" dirty="0">
                <a:highlight>
                  <a:srgbClr val="FFFF00"/>
                </a:highlight>
                <a:latin typeface="Times New Roman" panose="02020603050405020304" pitchFamily="18" charset="0"/>
                <a:cs typeface="Times New Roman" panose="02020603050405020304" pitchFamily="18" charset="0"/>
              </a:rPr>
              <a:t>mine, mine</a:t>
            </a:r>
            <a:r>
              <a:rPr lang="en-GB" sz="2200" dirty="0">
                <a:latin typeface="Times New Roman" panose="02020603050405020304" pitchFamily="18" charset="0"/>
                <a:cs typeface="Times New Roman" panose="02020603050405020304" pitchFamily="18" charset="0"/>
              </a:rPr>
              <a:t>, fair,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a:t>
            </a:r>
            <a:r>
              <a:rPr lang="en-GB" sz="2200" dirty="0">
                <a:highlight>
                  <a:srgbClr val="00FF00"/>
                </a:highlight>
                <a:latin typeface="Times New Roman" panose="02020603050405020304" pitchFamily="18" charset="0"/>
                <a:cs typeface="Times New Roman" panose="02020603050405020304" pitchFamily="18" charset="0"/>
              </a:rPr>
              <a:t>Perfectly pure and good</a:t>
            </a:r>
            <a:r>
              <a:rPr lang="en-GB" sz="2200" dirty="0">
                <a:latin typeface="Times New Roman" panose="02020603050405020304" pitchFamily="18" charset="0"/>
                <a:cs typeface="Times New Roman" panose="02020603050405020304" pitchFamily="18" charset="0"/>
              </a:rPr>
              <a:t>: I found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A thing to do, and all her hair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In </a:t>
            </a:r>
            <a:r>
              <a:rPr lang="en-GB" sz="2200" dirty="0">
                <a:highlight>
                  <a:srgbClr val="FFFF00"/>
                </a:highlight>
                <a:latin typeface="Times New Roman" panose="02020603050405020304" pitchFamily="18" charset="0"/>
                <a:cs typeface="Times New Roman" panose="02020603050405020304" pitchFamily="18" charset="0"/>
              </a:rPr>
              <a:t>one long yellow string</a:t>
            </a:r>
            <a:r>
              <a:rPr lang="en-GB" sz="2200" dirty="0">
                <a:latin typeface="Times New Roman" panose="02020603050405020304" pitchFamily="18" charset="0"/>
                <a:cs typeface="Times New Roman" panose="02020603050405020304" pitchFamily="18" charset="0"/>
              </a:rPr>
              <a:t> I </a:t>
            </a:r>
            <a:r>
              <a:rPr lang="en-GB" sz="2200" dirty="0">
                <a:highlight>
                  <a:srgbClr val="FFFF00"/>
                </a:highlight>
                <a:latin typeface="Times New Roman" panose="02020603050405020304" pitchFamily="18" charset="0"/>
                <a:cs typeface="Times New Roman" panose="02020603050405020304" pitchFamily="18" charset="0"/>
              </a:rPr>
              <a:t>wound</a:t>
            </a:r>
            <a:r>
              <a:rPr lang="en-GB"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Three times her little throat </a:t>
            </a:r>
            <a:r>
              <a:rPr lang="en-GB" sz="2200" dirty="0">
                <a:highlight>
                  <a:srgbClr val="FFFF00"/>
                </a:highlight>
                <a:latin typeface="Times New Roman" panose="02020603050405020304" pitchFamily="18" charset="0"/>
                <a:cs typeface="Times New Roman" panose="02020603050405020304" pitchFamily="18" charset="0"/>
              </a:rPr>
              <a:t>around</a:t>
            </a:r>
            <a:r>
              <a:rPr lang="en-GB"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And strangled her. No pain felt </a:t>
            </a:r>
            <a:r>
              <a:rPr lang="en-GB" sz="2200" dirty="0">
                <a:highlight>
                  <a:srgbClr val="FFFF00"/>
                </a:highlight>
                <a:latin typeface="Times New Roman" panose="02020603050405020304" pitchFamily="18" charset="0"/>
                <a:cs typeface="Times New Roman" panose="02020603050405020304" pitchFamily="18" charset="0"/>
              </a:rPr>
              <a:t>she</a:t>
            </a:r>
            <a:r>
              <a:rPr lang="en-GB"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I am quite sure she felt no pain. </a:t>
            </a:r>
            <a:endParaRPr lang="en-US" sz="2200" dirty="0">
              <a:latin typeface="Times New Roman" panose="02020603050405020304" pitchFamily="18" charset="0"/>
              <a:cs typeface="Times New Roman" panose="02020603050405020304" pitchFamily="18" charset="0"/>
            </a:endParaRPr>
          </a:p>
          <a:p>
            <a:pPr fontAlgn="base"/>
            <a:r>
              <a:rPr lang="en-GB" sz="2200" dirty="0">
                <a:highlight>
                  <a:srgbClr val="FFFF00"/>
                </a:highlight>
                <a:latin typeface="Times New Roman" panose="02020603050405020304" pitchFamily="18" charset="0"/>
                <a:cs typeface="Times New Roman" panose="02020603050405020304" pitchFamily="18" charset="0"/>
              </a:rPr>
              <a:t>As a shut bud that holds a bee</a:t>
            </a:r>
            <a:r>
              <a:rPr lang="en-GB"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I warily </a:t>
            </a:r>
            <a:r>
              <a:rPr lang="en-GB" sz="2200" dirty="0" err="1">
                <a:latin typeface="Times New Roman" panose="02020603050405020304" pitchFamily="18" charset="0"/>
                <a:cs typeface="Times New Roman" panose="02020603050405020304" pitchFamily="18" charset="0"/>
              </a:rPr>
              <a:t>oped</a:t>
            </a:r>
            <a:r>
              <a:rPr lang="en-GB" sz="2200" dirty="0">
                <a:latin typeface="Times New Roman" panose="02020603050405020304" pitchFamily="18" charset="0"/>
                <a:cs typeface="Times New Roman" panose="02020603050405020304" pitchFamily="18" charset="0"/>
              </a:rPr>
              <a:t> her lids: again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a:t>
            </a:r>
            <a:r>
              <a:rPr lang="en-GB" sz="2200" dirty="0">
                <a:highlight>
                  <a:srgbClr val="FFFF00"/>
                </a:highlight>
                <a:latin typeface="Times New Roman" panose="02020603050405020304" pitchFamily="18" charset="0"/>
                <a:cs typeface="Times New Roman" panose="02020603050405020304" pitchFamily="18" charset="0"/>
              </a:rPr>
              <a:t>Laughed the blue eyes without a stain</a:t>
            </a:r>
            <a:r>
              <a:rPr lang="en-GB"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And I untightened next the tress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About her neck; her cheek once more </a:t>
            </a:r>
            <a:endParaRPr lang="en-US" sz="2200" dirty="0">
              <a:latin typeface="Times New Roman" panose="02020603050405020304" pitchFamily="18" charset="0"/>
              <a:cs typeface="Times New Roman" panose="02020603050405020304" pitchFamily="18" charset="0"/>
            </a:endParaRPr>
          </a:p>
          <a:p>
            <a:pPr fontAlgn="base"/>
            <a:r>
              <a:rPr lang="en-GB" sz="2200" dirty="0">
                <a:highlight>
                  <a:srgbClr val="FFFF00"/>
                </a:highlight>
                <a:latin typeface="Times New Roman" panose="02020603050405020304" pitchFamily="18" charset="0"/>
                <a:cs typeface="Times New Roman" panose="02020603050405020304" pitchFamily="18" charset="0"/>
              </a:rPr>
              <a:t>Blushed bright </a:t>
            </a:r>
            <a:r>
              <a:rPr lang="en-GB" sz="2200" dirty="0">
                <a:latin typeface="Times New Roman" panose="02020603050405020304" pitchFamily="18" charset="0"/>
                <a:cs typeface="Times New Roman" panose="02020603050405020304" pitchFamily="18" charset="0"/>
              </a:rPr>
              <a:t>beneath my </a:t>
            </a:r>
            <a:r>
              <a:rPr lang="en-GB" sz="2200" dirty="0">
                <a:highlight>
                  <a:srgbClr val="FFFF00"/>
                </a:highlight>
                <a:latin typeface="Times New Roman" panose="02020603050405020304" pitchFamily="18" charset="0"/>
                <a:cs typeface="Times New Roman" panose="02020603050405020304" pitchFamily="18" charset="0"/>
              </a:rPr>
              <a:t>burning kiss</a:t>
            </a:r>
            <a:r>
              <a:rPr lang="en-GB"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I propped her head up as before,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Only, this time my shoulder bore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Her head, which droops upon it still: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       The </a:t>
            </a:r>
            <a:r>
              <a:rPr lang="en-GB" sz="2200" dirty="0">
                <a:highlight>
                  <a:srgbClr val="FFFF00"/>
                </a:highlight>
                <a:latin typeface="Times New Roman" panose="02020603050405020304" pitchFamily="18" charset="0"/>
                <a:cs typeface="Times New Roman" panose="02020603050405020304" pitchFamily="18" charset="0"/>
              </a:rPr>
              <a:t>smiling rosy little head</a:t>
            </a:r>
            <a:r>
              <a:rPr lang="en-GB"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pPr fontAlgn="base"/>
            <a:r>
              <a:rPr lang="en-GB" sz="2200" dirty="0">
                <a:latin typeface="Times New Roman" panose="02020603050405020304" pitchFamily="18" charset="0"/>
                <a:cs typeface="Times New Roman" panose="02020603050405020304" pitchFamily="18" charset="0"/>
              </a:rPr>
              <a:t>So glad it has its utmost will, </a:t>
            </a:r>
            <a:endParaRPr lang="en-US" sz="2200" dirty="0">
              <a:latin typeface="Times New Roman" panose="02020603050405020304" pitchFamily="18" charset="0"/>
              <a:cs typeface="Times New Roman" panose="02020603050405020304" pitchFamily="18" charset="0"/>
            </a:endParaRPr>
          </a:p>
          <a:p>
            <a:endParaRPr lang="en-US" sz="1400" dirty="0"/>
          </a:p>
        </p:txBody>
      </p:sp>
      <p:sp>
        <p:nvSpPr>
          <p:cNvPr id="2" name="TextBox 1">
            <a:extLst>
              <a:ext uri="{FF2B5EF4-FFF2-40B4-BE49-F238E27FC236}">
                <a16:creationId xmlns:a16="http://schemas.microsoft.com/office/drawing/2014/main" id="{C97E33E5-1BED-44CC-8826-7BF85187AC0D}"/>
              </a:ext>
            </a:extLst>
          </p:cNvPr>
          <p:cNvSpPr txBox="1"/>
          <p:nvPr/>
        </p:nvSpPr>
        <p:spPr>
          <a:xfrm>
            <a:off x="6096000" y="185530"/>
            <a:ext cx="5194852" cy="6463308"/>
          </a:xfrm>
          <a:prstGeom prst="rect">
            <a:avLst/>
          </a:prstGeom>
          <a:noFill/>
        </p:spPr>
        <p:txBody>
          <a:bodyPr wrap="square" rtlCol="0">
            <a:spAutoFit/>
          </a:bodyPr>
          <a:lstStyle/>
          <a:p>
            <a:r>
              <a:rPr lang="en-US" b="1" u="sng" dirty="0">
                <a:highlight>
                  <a:srgbClr val="FFFF00"/>
                </a:highlight>
              </a:rPr>
              <a:t>Language features: </a:t>
            </a:r>
          </a:p>
          <a:p>
            <a:endParaRPr lang="en-US" b="1" u="sng" dirty="0"/>
          </a:p>
          <a:p>
            <a:r>
              <a:rPr lang="en-US" b="1" dirty="0"/>
              <a:t>Repetition</a:t>
            </a:r>
            <a:r>
              <a:rPr lang="en-US" dirty="0"/>
              <a:t>: Mine, Mine</a:t>
            </a:r>
          </a:p>
          <a:p>
            <a:r>
              <a:rPr lang="en-US" b="1" dirty="0"/>
              <a:t>Metaphor</a:t>
            </a:r>
            <a:r>
              <a:rPr lang="en-US" dirty="0"/>
              <a:t>: One Yellow String</a:t>
            </a:r>
          </a:p>
          <a:p>
            <a:r>
              <a:rPr lang="en-US" b="1" dirty="0"/>
              <a:t>Rhyme</a:t>
            </a:r>
            <a:r>
              <a:rPr lang="en-US" dirty="0"/>
              <a:t>: wound, around</a:t>
            </a:r>
          </a:p>
          <a:p>
            <a:r>
              <a:rPr lang="en-US" b="1" dirty="0"/>
              <a:t>Simile</a:t>
            </a:r>
            <a:r>
              <a:rPr lang="en-US" dirty="0"/>
              <a:t>: As a shut bud that holds a bee</a:t>
            </a:r>
          </a:p>
          <a:p>
            <a:endParaRPr lang="en-US" dirty="0"/>
          </a:p>
          <a:p>
            <a:r>
              <a:rPr lang="en-US" b="1" u="sng" dirty="0"/>
              <a:t>Imagery</a:t>
            </a:r>
            <a:r>
              <a:rPr lang="en-US" dirty="0"/>
              <a:t>: </a:t>
            </a:r>
          </a:p>
          <a:p>
            <a:pPr marL="285750" indent="-285750">
              <a:buFont typeface="Arial" panose="020B0604020202020204" pitchFamily="34" charset="0"/>
              <a:buChar char="•"/>
            </a:pPr>
            <a:r>
              <a:rPr lang="en-US" dirty="0"/>
              <a:t>Blushed bright</a:t>
            </a:r>
          </a:p>
          <a:p>
            <a:pPr marL="285750" indent="-285750">
              <a:buFont typeface="Arial" panose="020B0604020202020204" pitchFamily="34" charset="0"/>
              <a:buChar char="•"/>
            </a:pPr>
            <a:r>
              <a:rPr lang="en-US" dirty="0"/>
              <a:t>Burning kiss</a:t>
            </a:r>
          </a:p>
          <a:p>
            <a:endParaRPr lang="en-US" dirty="0"/>
          </a:p>
          <a:p>
            <a:endParaRPr lang="en-US" dirty="0"/>
          </a:p>
          <a:p>
            <a:r>
              <a:rPr lang="en-US" b="1" u="sng" dirty="0">
                <a:highlight>
                  <a:srgbClr val="00FF00"/>
                </a:highlight>
              </a:rPr>
              <a:t>Themes</a:t>
            </a:r>
            <a:r>
              <a:rPr lang="en-US" dirty="0"/>
              <a:t>: </a:t>
            </a:r>
          </a:p>
          <a:p>
            <a:pPr marL="285750" indent="-285750">
              <a:buFont typeface="Arial" panose="020B0604020202020204" pitchFamily="34" charset="0"/>
              <a:buChar char="•"/>
            </a:pPr>
            <a:r>
              <a:rPr lang="en-US" dirty="0"/>
              <a:t>‘Perfectly pure and good’- Porphyria embodies Light</a:t>
            </a:r>
          </a:p>
          <a:p>
            <a:endParaRPr lang="en-US" u="sng" dirty="0"/>
          </a:p>
          <a:p>
            <a:endParaRPr lang="en-US" u="sng" dirty="0"/>
          </a:p>
          <a:p>
            <a:r>
              <a:rPr lang="en-US" b="1" u="sng" dirty="0"/>
              <a:t>What has happened in the scene(use quotes)?</a:t>
            </a:r>
          </a:p>
          <a:p>
            <a:endParaRPr lang="en-US" dirty="0"/>
          </a:p>
          <a:p>
            <a:pPr marL="285750" indent="-285750">
              <a:buFont typeface="Arial" panose="020B0604020202020204" pitchFamily="34" charset="0"/>
              <a:buChar char="•"/>
            </a:pPr>
            <a:r>
              <a:rPr lang="en-US" dirty="0"/>
              <a:t>He has strangled her with her own hair</a:t>
            </a:r>
          </a:p>
          <a:p>
            <a:endParaRPr lang="en-US" dirty="0"/>
          </a:p>
          <a:p>
            <a:endParaRPr lang="en-US" dirty="0"/>
          </a:p>
          <a:p>
            <a:endParaRPr lang="en-US" dirty="0"/>
          </a:p>
        </p:txBody>
      </p:sp>
    </p:spTree>
    <p:extLst>
      <p:ext uri="{BB962C8B-B14F-4D97-AF65-F5344CB8AC3E}">
        <p14:creationId xmlns:p14="http://schemas.microsoft.com/office/powerpoint/2010/main" val="2754640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7E2B-014C-4F36-8A06-3024FF7CF4FF}"/>
              </a:ext>
            </a:extLst>
          </p:cNvPr>
          <p:cNvSpPr>
            <a:spLocks noGrp="1"/>
          </p:cNvSpPr>
          <p:nvPr>
            <p:ph type="title"/>
          </p:nvPr>
        </p:nvSpPr>
        <p:spPr/>
        <p:txBody>
          <a:bodyPr/>
          <a:lstStyle/>
          <a:p>
            <a:r>
              <a:rPr lang="en-US" dirty="0"/>
              <a:t>Reflection: </a:t>
            </a:r>
          </a:p>
        </p:txBody>
      </p:sp>
      <p:sp>
        <p:nvSpPr>
          <p:cNvPr id="3" name="Content Placeholder 2">
            <a:extLst>
              <a:ext uri="{FF2B5EF4-FFF2-40B4-BE49-F238E27FC236}">
                <a16:creationId xmlns:a16="http://schemas.microsoft.com/office/drawing/2014/main" id="{D9611E74-77D7-4C4D-9C32-8044006C20F8}"/>
              </a:ext>
            </a:extLst>
          </p:cNvPr>
          <p:cNvSpPr>
            <a:spLocks noGrp="1"/>
          </p:cNvSpPr>
          <p:nvPr>
            <p:ph idx="1"/>
          </p:nvPr>
        </p:nvSpPr>
        <p:spPr/>
        <p:txBody>
          <a:bodyPr/>
          <a:lstStyle/>
          <a:p>
            <a:r>
              <a:rPr lang="en-US" dirty="0"/>
              <a:t>How confident are you now about your note-taking and analysis skills for the exam? </a:t>
            </a:r>
          </a:p>
          <a:p>
            <a:r>
              <a:rPr lang="en-US" dirty="0"/>
              <a:t> </a:t>
            </a:r>
          </a:p>
          <a:p>
            <a:endParaRPr lang="en-US" dirty="0"/>
          </a:p>
          <a:p>
            <a:pPr marL="0" indent="0">
              <a:buNone/>
            </a:pPr>
            <a:r>
              <a:rPr lang="en-US" dirty="0"/>
              <a:t>Homework: </a:t>
            </a:r>
          </a:p>
          <a:p>
            <a:r>
              <a:rPr lang="en-US" dirty="0"/>
              <a:t>Fill out as much of the SMILE template for Porphyria’s Lover before Friday</a:t>
            </a:r>
          </a:p>
        </p:txBody>
      </p:sp>
    </p:spTree>
    <p:extLst>
      <p:ext uri="{BB962C8B-B14F-4D97-AF65-F5344CB8AC3E}">
        <p14:creationId xmlns:p14="http://schemas.microsoft.com/office/powerpoint/2010/main" val="2695590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B1283-40FD-4836-A6B1-5D36B4AF8D47}"/>
              </a:ext>
            </a:extLst>
          </p:cNvPr>
          <p:cNvSpPr>
            <a:spLocks noGrp="1"/>
          </p:cNvSpPr>
          <p:nvPr>
            <p:ph type="ctrTitle"/>
          </p:nvPr>
        </p:nvSpPr>
        <p:spPr/>
        <p:txBody>
          <a:bodyPr/>
          <a:lstStyle/>
          <a:p>
            <a:r>
              <a:rPr lang="en-US" dirty="0"/>
              <a:t>Porphyria’s lover</a:t>
            </a:r>
          </a:p>
        </p:txBody>
      </p:sp>
      <p:sp>
        <p:nvSpPr>
          <p:cNvPr id="3" name="Subtitle 2">
            <a:extLst>
              <a:ext uri="{FF2B5EF4-FFF2-40B4-BE49-F238E27FC236}">
                <a16:creationId xmlns:a16="http://schemas.microsoft.com/office/drawing/2014/main" id="{38A93B65-ED4E-467E-93E8-BD01347EA1DB}"/>
              </a:ext>
            </a:extLst>
          </p:cNvPr>
          <p:cNvSpPr>
            <a:spLocks noGrp="1"/>
          </p:cNvSpPr>
          <p:nvPr>
            <p:ph type="subTitle" idx="1"/>
          </p:nvPr>
        </p:nvSpPr>
        <p:spPr/>
        <p:txBody>
          <a:bodyPr/>
          <a:lstStyle/>
          <a:p>
            <a:r>
              <a:rPr lang="en-US" dirty="0"/>
              <a:t>Lesson2</a:t>
            </a:r>
          </a:p>
        </p:txBody>
      </p:sp>
    </p:spTree>
    <p:extLst>
      <p:ext uri="{BB962C8B-B14F-4D97-AF65-F5344CB8AC3E}">
        <p14:creationId xmlns:p14="http://schemas.microsoft.com/office/powerpoint/2010/main" val="1499964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845A-2B2E-45AC-A622-0144F084DFA3}"/>
              </a:ext>
            </a:extLst>
          </p:cNvPr>
          <p:cNvSpPr>
            <a:spLocks noGrp="1"/>
          </p:cNvSpPr>
          <p:nvPr>
            <p:ph type="title"/>
          </p:nvPr>
        </p:nvSpPr>
        <p:spPr/>
        <p:txBody>
          <a:bodyPr/>
          <a:lstStyle/>
          <a:p>
            <a:r>
              <a:rPr lang="en-US" dirty="0"/>
              <a:t>For each letter of the alphabet name a fruit or vegetable</a:t>
            </a:r>
          </a:p>
        </p:txBody>
      </p:sp>
      <p:sp>
        <p:nvSpPr>
          <p:cNvPr id="3" name="Content Placeholder 2">
            <a:extLst>
              <a:ext uri="{FF2B5EF4-FFF2-40B4-BE49-F238E27FC236}">
                <a16:creationId xmlns:a16="http://schemas.microsoft.com/office/drawing/2014/main" id="{DAEE4544-2321-4E4E-9753-1167AFE5551D}"/>
              </a:ext>
            </a:extLst>
          </p:cNvPr>
          <p:cNvSpPr>
            <a:spLocks noGrp="1"/>
          </p:cNvSpPr>
          <p:nvPr>
            <p:ph idx="1"/>
          </p:nvPr>
        </p:nvSpPr>
        <p:spPr/>
        <p:txBody>
          <a:bodyPr/>
          <a:lstStyle/>
          <a:p>
            <a:pPr marL="0" indent="0">
              <a:buNone/>
            </a:pPr>
            <a:r>
              <a:rPr lang="en-US" dirty="0"/>
              <a:t>How far can you get without getting stuck? </a:t>
            </a:r>
          </a:p>
          <a:p>
            <a:pPr marL="0" indent="0">
              <a:buNone/>
            </a:pPr>
            <a:endParaRPr lang="en-US" dirty="0"/>
          </a:p>
          <a:p>
            <a:pPr marL="0" indent="0">
              <a:buNone/>
            </a:pPr>
            <a:endParaRPr lang="en-US" dirty="0"/>
          </a:p>
          <a:p>
            <a:pPr marL="0" indent="0">
              <a:buNone/>
            </a:pPr>
            <a:r>
              <a:rPr lang="en-US" dirty="0"/>
              <a:t>A=……, B=……., C=…….</a:t>
            </a:r>
          </a:p>
        </p:txBody>
      </p:sp>
    </p:spTree>
    <p:extLst>
      <p:ext uri="{BB962C8B-B14F-4D97-AF65-F5344CB8AC3E}">
        <p14:creationId xmlns:p14="http://schemas.microsoft.com/office/powerpoint/2010/main" val="1872895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24F20-0C5C-4BFF-AAC2-399B76FEE1A9}"/>
              </a:ext>
            </a:extLst>
          </p:cNvPr>
          <p:cNvSpPr>
            <a:spLocks noGrp="1"/>
          </p:cNvSpPr>
          <p:nvPr>
            <p:ph type="title"/>
          </p:nvPr>
        </p:nvSpPr>
        <p:spPr/>
        <p:txBody>
          <a:bodyPr/>
          <a:lstStyle/>
          <a:p>
            <a:r>
              <a:rPr lang="en-US" dirty="0"/>
              <a:t>Last 5 minutes: </a:t>
            </a:r>
          </a:p>
        </p:txBody>
      </p:sp>
      <p:sp>
        <p:nvSpPr>
          <p:cNvPr id="3" name="Content Placeholder 2">
            <a:extLst>
              <a:ext uri="{FF2B5EF4-FFF2-40B4-BE49-F238E27FC236}">
                <a16:creationId xmlns:a16="http://schemas.microsoft.com/office/drawing/2014/main" id="{4F2595D4-1210-45E7-8A51-BCD8201B6F9D}"/>
              </a:ext>
            </a:extLst>
          </p:cNvPr>
          <p:cNvSpPr>
            <a:spLocks noGrp="1"/>
          </p:cNvSpPr>
          <p:nvPr>
            <p:ph idx="1"/>
          </p:nvPr>
        </p:nvSpPr>
        <p:spPr/>
        <p:txBody>
          <a:bodyPr/>
          <a:lstStyle/>
          <a:p>
            <a:r>
              <a:rPr lang="en-US" dirty="0">
                <a:hlinkClick r:id="rId2"/>
              </a:rPr>
              <a:t>https://missk.poetry.blog/</a:t>
            </a:r>
            <a:endParaRPr lang="en-US" dirty="0"/>
          </a:p>
          <a:p>
            <a:endParaRPr lang="en-US" dirty="0"/>
          </a:p>
        </p:txBody>
      </p:sp>
    </p:spTree>
    <p:extLst>
      <p:ext uri="{BB962C8B-B14F-4D97-AF65-F5344CB8AC3E}">
        <p14:creationId xmlns:p14="http://schemas.microsoft.com/office/powerpoint/2010/main" val="510236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4505-CFB8-44E8-A8E2-81C8F20C9378}"/>
              </a:ext>
            </a:extLst>
          </p:cNvPr>
          <p:cNvSpPr>
            <a:spLocks noGrp="1"/>
          </p:cNvSpPr>
          <p:nvPr>
            <p:ph type="title"/>
          </p:nvPr>
        </p:nvSpPr>
        <p:spPr/>
        <p:txBody>
          <a:bodyPr/>
          <a:lstStyle/>
          <a:p>
            <a:r>
              <a:rPr lang="en-US" dirty="0"/>
              <a:t>Finishing off the stanza from last lesson</a:t>
            </a:r>
          </a:p>
        </p:txBody>
      </p:sp>
      <p:sp>
        <p:nvSpPr>
          <p:cNvPr id="3" name="Content Placeholder 2">
            <a:extLst>
              <a:ext uri="{FF2B5EF4-FFF2-40B4-BE49-F238E27FC236}">
                <a16:creationId xmlns:a16="http://schemas.microsoft.com/office/drawing/2014/main" id="{DB46C97B-281C-46F6-A930-FE9FE5CEC72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15565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336C7A-CC59-4751-BDB6-6A1EF830347F}"/>
              </a:ext>
            </a:extLst>
          </p:cNvPr>
          <p:cNvSpPr>
            <a:spLocks noGrp="1"/>
          </p:cNvSpPr>
          <p:nvPr>
            <p:ph idx="1"/>
          </p:nvPr>
        </p:nvSpPr>
        <p:spPr>
          <a:xfrm>
            <a:off x="543339" y="1378226"/>
            <a:ext cx="5115339" cy="4995987"/>
          </a:xfrm>
        </p:spPr>
        <p:txBody>
          <a:bodyPr>
            <a:normAutofit fontScale="85000" lnSpcReduction="20000"/>
          </a:bodyPr>
          <a:lstStyle/>
          <a:p>
            <a:pPr fontAlgn="base"/>
            <a:r>
              <a:rPr lang="en-GB" dirty="0"/>
              <a:t> </a:t>
            </a:r>
            <a:r>
              <a:rPr lang="en-GB" dirty="0">
                <a:latin typeface="Times New Roman" panose="02020603050405020304" pitchFamily="18" charset="0"/>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That all it scorned at once is fled, </a:t>
            </a:r>
            <a:endParaRPr lang="en-US" sz="2800" dirty="0">
              <a:latin typeface="Times New Roman" panose="02020603050405020304" pitchFamily="18" charset="0"/>
              <a:cs typeface="Times New Roman" panose="02020603050405020304" pitchFamily="18" charset="0"/>
            </a:endParaRPr>
          </a:p>
          <a:p>
            <a:pPr fontAlgn="base"/>
            <a:r>
              <a:rPr lang="en-GB" sz="2800" dirty="0">
                <a:latin typeface="Times New Roman" panose="02020603050405020304" pitchFamily="18" charset="0"/>
                <a:cs typeface="Times New Roman" panose="02020603050405020304" pitchFamily="18" charset="0"/>
              </a:rPr>
              <a:t>       And I, its love, am gained instead! </a:t>
            </a:r>
            <a:endParaRPr lang="en-US" sz="2800" dirty="0">
              <a:latin typeface="Times New Roman" panose="02020603050405020304" pitchFamily="18" charset="0"/>
              <a:cs typeface="Times New Roman" panose="02020603050405020304" pitchFamily="18" charset="0"/>
            </a:endParaRPr>
          </a:p>
          <a:p>
            <a:pPr fontAlgn="base"/>
            <a:r>
              <a:rPr lang="en-GB" sz="2800" dirty="0">
                <a:latin typeface="Times New Roman" panose="02020603050405020304" pitchFamily="18" charset="0"/>
                <a:cs typeface="Times New Roman" panose="02020603050405020304" pitchFamily="18" charset="0"/>
              </a:rPr>
              <a:t>Porphyria's love: she guessed not how </a:t>
            </a:r>
            <a:endParaRPr lang="en-US" sz="2800" dirty="0">
              <a:latin typeface="Times New Roman" panose="02020603050405020304" pitchFamily="18" charset="0"/>
              <a:cs typeface="Times New Roman" panose="02020603050405020304" pitchFamily="18" charset="0"/>
            </a:endParaRPr>
          </a:p>
          <a:p>
            <a:pPr fontAlgn="base"/>
            <a:r>
              <a:rPr lang="en-GB" sz="2800" dirty="0">
                <a:latin typeface="Times New Roman" panose="02020603050405020304" pitchFamily="18" charset="0"/>
                <a:cs typeface="Times New Roman" panose="02020603050405020304" pitchFamily="18" charset="0"/>
              </a:rPr>
              <a:t>       Her darling one wish would be heard. </a:t>
            </a:r>
            <a:endParaRPr lang="en-US" sz="2800" dirty="0">
              <a:latin typeface="Times New Roman" panose="02020603050405020304" pitchFamily="18" charset="0"/>
              <a:cs typeface="Times New Roman" panose="02020603050405020304" pitchFamily="18" charset="0"/>
            </a:endParaRPr>
          </a:p>
          <a:p>
            <a:pPr fontAlgn="base"/>
            <a:r>
              <a:rPr lang="en-GB" sz="2800" dirty="0">
                <a:latin typeface="Times New Roman" panose="02020603050405020304" pitchFamily="18" charset="0"/>
                <a:cs typeface="Times New Roman" panose="02020603050405020304" pitchFamily="18" charset="0"/>
              </a:rPr>
              <a:t>And thus we sit together now, </a:t>
            </a:r>
            <a:endParaRPr lang="en-US" sz="2800" dirty="0">
              <a:latin typeface="Times New Roman" panose="02020603050405020304" pitchFamily="18" charset="0"/>
              <a:cs typeface="Times New Roman" panose="02020603050405020304" pitchFamily="18" charset="0"/>
            </a:endParaRPr>
          </a:p>
          <a:p>
            <a:pPr fontAlgn="base"/>
            <a:r>
              <a:rPr lang="en-GB" sz="2800" dirty="0">
                <a:latin typeface="Times New Roman" panose="02020603050405020304" pitchFamily="18" charset="0"/>
                <a:cs typeface="Times New Roman" panose="02020603050405020304" pitchFamily="18" charset="0"/>
              </a:rPr>
              <a:t>       And all night long we have not stirred, </a:t>
            </a:r>
            <a:endParaRPr lang="en-US" sz="2800" dirty="0">
              <a:latin typeface="Times New Roman" panose="02020603050405020304" pitchFamily="18" charset="0"/>
              <a:cs typeface="Times New Roman" panose="02020603050405020304" pitchFamily="18" charset="0"/>
            </a:endParaRPr>
          </a:p>
          <a:p>
            <a:pPr fontAlgn="base"/>
            <a:r>
              <a:rPr lang="en-GB" sz="2800" dirty="0">
                <a:latin typeface="Times New Roman" panose="02020603050405020304" pitchFamily="18" charset="0"/>
                <a:cs typeface="Times New Roman" panose="02020603050405020304" pitchFamily="18" charset="0"/>
              </a:rPr>
              <a:t>       And yet God has not said a word! </a:t>
            </a:r>
            <a:endParaRPr lang="en-US" sz="2800" dirty="0">
              <a:latin typeface="Times New Roman" panose="02020603050405020304" pitchFamily="18" charset="0"/>
              <a:cs typeface="Times New Roman" panose="02020603050405020304" pitchFamily="18" charset="0"/>
            </a:endParaRPr>
          </a:p>
          <a:p>
            <a:br>
              <a:rPr lang="en-GB"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956E6C2-B861-4175-860D-4AF1334B1D83}"/>
              </a:ext>
            </a:extLst>
          </p:cNvPr>
          <p:cNvSpPr txBox="1"/>
          <p:nvPr/>
        </p:nvSpPr>
        <p:spPr>
          <a:xfrm>
            <a:off x="5817704" y="596348"/>
            <a:ext cx="5645426" cy="5355312"/>
          </a:xfrm>
          <a:prstGeom prst="rect">
            <a:avLst/>
          </a:prstGeom>
          <a:noFill/>
        </p:spPr>
        <p:txBody>
          <a:bodyPr wrap="square" rtlCol="0">
            <a:spAutoFit/>
          </a:bodyPr>
          <a:lstStyle/>
          <a:p>
            <a:r>
              <a:rPr lang="en-US" b="1" u="sng" dirty="0"/>
              <a:t>What is happening: </a:t>
            </a:r>
          </a:p>
          <a:p>
            <a:pPr marL="285750" indent="-285750">
              <a:buFont typeface="Arial" panose="020B0604020202020204" pitchFamily="34" charset="0"/>
              <a:buChar char="•"/>
            </a:pPr>
            <a:r>
              <a:rPr lang="en-US" dirty="0"/>
              <a:t>He sits with her dead body feeling successful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“God has not said a word”- The man has not yet been punished by God for his actions.</a:t>
            </a:r>
          </a:p>
          <a:p>
            <a:pPr marL="285750" indent="-285750">
              <a:buFont typeface="Arial" panose="020B0604020202020204" pitchFamily="34" charset="0"/>
              <a:buChar char="•"/>
            </a:pPr>
            <a:endParaRPr lang="en-US" dirty="0"/>
          </a:p>
          <a:p>
            <a:r>
              <a:rPr lang="en-US" b="1" u="sng" dirty="0"/>
              <a:t>Theme/message of the poem</a:t>
            </a:r>
            <a:r>
              <a:rPr lang="en-US" u="sng" dirty="0"/>
              <a:t>: </a:t>
            </a:r>
          </a:p>
          <a:p>
            <a:pPr marL="285750" indent="-285750">
              <a:buFont typeface="Arial" panose="020B0604020202020204" pitchFamily="34" charset="0"/>
              <a:buChar char="•"/>
            </a:pPr>
            <a:r>
              <a:rPr lang="en-US" u="sng" dirty="0"/>
              <a:t>Dark vs Light; </a:t>
            </a:r>
            <a:r>
              <a:rPr lang="en-US" dirty="0"/>
              <a:t>poem shows the darkness in obsessive love and desire for power</a:t>
            </a:r>
          </a:p>
          <a:p>
            <a:endParaRPr lang="en-US" dirty="0"/>
          </a:p>
          <a:p>
            <a:pPr marL="285750" indent="-285750">
              <a:buFont typeface="Arial" panose="020B0604020202020204" pitchFamily="34" charset="0"/>
              <a:buChar char="•"/>
            </a:pPr>
            <a:r>
              <a:rPr lang="en-US" u="sng" dirty="0"/>
              <a:t>Reflects reality; </a:t>
            </a:r>
            <a:r>
              <a:rPr lang="en-US" dirty="0"/>
              <a:t>abuse is a method to control and dominate</a:t>
            </a:r>
          </a:p>
          <a:p>
            <a:endParaRPr lang="en-US" dirty="0"/>
          </a:p>
          <a:p>
            <a:r>
              <a:rPr lang="en-US" b="1" u="sng" dirty="0"/>
              <a:t>Mood</a:t>
            </a:r>
            <a:r>
              <a:rPr lang="en-US" b="1" dirty="0"/>
              <a:t>: </a:t>
            </a:r>
          </a:p>
          <a:p>
            <a:endParaRPr lang="en-US" b="1" dirty="0"/>
          </a:p>
          <a:p>
            <a:pPr marL="285750" indent="-285750">
              <a:buFont typeface="Arial" panose="020B0604020202020204" pitchFamily="34" charset="0"/>
              <a:buChar char="•"/>
            </a:pPr>
            <a:r>
              <a:rPr lang="en-US" dirty="0"/>
              <a:t>Dark and grim (he has destroyed the Light/Happiness- symbolized by Porphyria)</a:t>
            </a:r>
          </a:p>
          <a:p>
            <a:endParaRPr lang="en-US" b="1" dirty="0"/>
          </a:p>
          <a:p>
            <a:endParaRPr lang="en-US" b="1" dirty="0"/>
          </a:p>
        </p:txBody>
      </p:sp>
    </p:spTree>
    <p:extLst>
      <p:ext uri="{BB962C8B-B14F-4D97-AF65-F5344CB8AC3E}">
        <p14:creationId xmlns:p14="http://schemas.microsoft.com/office/powerpoint/2010/main" val="235868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5A9BF-87B7-408B-A739-5D4919C43AB7}"/>
              </a:ext>
            </a:extLst>
          </p:cNvPr>
          <p:cNvSpPr>
            <a:spLocks noGrp="1"/>
          </p:cNvSpPr>
          <p:nvPr>
            <p:ph type="title"/>
          </p:nvPr>
        </p:nvSpPr>
        <p:spPr>
          <a:xfrm>
            <a:off x="762000" y="-3840043"/>
            <a:ext cx="9746974" cy="4952492"/>
          </a:xfrm>
        </p:spPr>
        <p:txBody>
          <a:bodyPr/>
          <a:lstStyle/>
          <a:p>
            <a:r>
              <a:rPr lang="en-US" dirty="0"/>
              <a:t>Starter: Copy this text</a:t>
            </a:r>
          </a:p>
        </p:txBody>
      </p:sp>
      <p:sp>
        <p:nvSpPr>
          <p:cNvPr id="3" name="Content Placeholder 2">
            <a:extLst>
              <a:ext uri="{FF2B5EF4-FFF2-40B4-BE49-F238E27FC236}">
                <a16:creationId xmlns:a16="http://schemas.microsoft.com/office/drawing/2014/main" id="{56EFC9CB-3FFD-4181-A3AA-6932D80B5DD1}"/>
              </a:ext>
            </a:extLst>
          </p:cNvPr>
          <p:cNvSpPr>
            <a:spLocks noGrp="1"/>
          </p:cNvSpPr>
          <p:nvPr>
            <p:ph idx="1"/>
          </p:nvPr>
        </p:nvSpPr>
        <p:spPr>
          <a:xfrm>
            <a:off x="762000" y="1656521"/>
            <a:ext cx="10316815" cy="4527944"/>
          </a:xfrm>
        </p:spPr>
        <p:txBody>
          <a:bodyPr>
            <a:normAutofit/>
          </a:bodyPr>
          <a:lstStyle/>
          <a:p>
            <a:pPr marL="0" indent="0">
              <a:buNone/>
            </a:pPr>
            <a:r>
              <a:rPr lang="en-US" sz="2400" dirty="0">
                <a:latin typeface="Garamond" panose="02020404030301010803" pitchFamily="18" charset="0"/>
              </a:rPr>
              <a:t>“Porphyria’s Lover,” which first appeared in 1836, is one of the earliest and most shocking of Browning’s dramatic monologues. The speaker lives in a cottage in the countryside. His lover, a blooming young woman named Porphyria, comes in out of a storm and proceeds to make a fire and bring cheer to the cottage. She embraces the speaker, offering him her bare shoulder. He tells us that he does not speak to her. Instead, he says, she begins to tell him how she has momentarily overcome societal strictures to be with him. He realizes that she “worship[s]” him at this instant. Realizing that she will eventually give in to society’s pressures, and wanting to preserve the moment, he wraps her hair around her neck and strangles her. He then toys with her corpse, opening the eyes and propping the body up against his side. He sits with her body this way the entire night, the speaker remarking that God has not yet moved to punish him.</a:t>
            </a:r>
          </a:p>
          <a:p>
            <a:endParaRPr lang="en-US" dirty="0"/>
          </a:p>
        </p:txBody>
      </p:sp>
      <p:sp>
        <p:nvSpPr>
          <p:cNvPr id="5" name="TextBox 4">
            <a:extLst>
              <a:ext uri="{FF2B5EF4-FFF2-40B4-BE49-F238E27FC236}">
                <a16:creationId xmlns:a16="http://schemas.microsoft.com/office/drawing/2014/main" id="{244213A9-F954-4563-8E00-B88E6CEEE2D5}"/>
              </a:ext>
            </a:extLst>
          </p:cNvPr>
          <p:cNvSpPr txBox="1"/>
          <p:nvPr/>
        </p:nvSpPr>
        <p:spPr>
          <a:xfrm>
            <a:off x="3193774" y="609600"/>
            <a:ext cx="5420139" cy="769441"/>
          </a:xfrm>
          <a:prstGeom prst="rect">
            <a:avLst/>
          </a:prstGeom>
          <a:noFill/>
        </p:spPr>
        <p:txBody>
          <a:bodyPr wrap="square" rtlCol="0">
            <a:spAutoFit/>
          </a:bodyPr>
          <a:lstStyle/>
          <a:p>
            <a:r>
              <a:rPr lang="en-US" sz="4400" dirty="0"/>
              <a:t>Starter: Copy This Text</a:t>
            </a:r>
          </a:p>
        </p:txBody>
      </p:sp>
    </p:spTree>
    <p:extLst>
      <p:ext uri="{BB962C8B-B14F-4D97-AF65-F5344CB8AC3E}">
        <p14:creationId xmlns:p14="http://schemas.microsoft.com/office/powerpoint/2010/main" val="4228745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AAD3F-8155-496C-B4C5-0BC8CAA0EF10}"/>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CC09C9BF-6308-4C03-B0AE-DF90D39B7C65}"/>
              </a:ext>
            </a:extLst>
          </p:cNvPr>
          <p:cNvSpPr>
            <a:spLocks noGrp="1"/>
          </p:cNvSpPr>
          <p:nvPr>
            <p:ph idx="1"/>
          </p:nvPr>
        </p:nvSpPr>
        <p:spPr/>
        <p:txBody>
          <a:bodyPr>
            <a:normAutofit fontScale="92500" lnSpcReduction="10000"/>
          </a:bodyPr>
          <a:lstStyle/>
          <a:p>
            <a:r>
              <a:rPr lang="en-US" sz="3200" dirty="0"/>
              <a:t>Identify the language features and themes in Porphyria’s lover</a:t>
            </a:r>
          </a:p>
          <a:p>
            <a:endParaRPr lang="en-US" sz="3200" dirty="0"/>
          </a:p>
          <a:p>
            <a:endParaRPr lang="en-US" sz="3200" dirty="0"/>
          </a:p>
          <a:p>
            <a:endParaRPr lang="en-US" sz="3200" dirty="0"/>
          </a:p>
          <a:p>
            <a:r>
              <a:rPr lang="en-US" sz="3200" dirty="0"/>
              <a:t>I can understand the features of the analytical essay genre</a:t>
            </a:r>
          </a:p>
          <a:p>
            <a:endParaRPr lang="en-US" dirty="0"/>
          </a:p>
        </p:txBody>
      </p:sp>
    </p:spTree>
    <p:extLst>
      <p:ext uri="{BB962C8B-B14F-4D97-AF65-F5344CB8AC3E}">
        <p14:creationId xmlns:p14="http://schemas.microsoft.com/office/powerpoint/2010/main" val="2102635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8C256B2-A9F3-4C9F-8174-40D86D649BFC}"/>
              </a:ext>
            </a:extLst>
          </p:cNvPr>
          <p:cNvGraphicFramePr>
            <a:graphicFrameLocks noGrp="1"/>
          </p:cNvGraphicFramePr>
          <p:nvPr>
            <p:extLst>
              <p:ext uri="{D42A27DB-BD31-4B8C-83A1-F6EECF244321}">
                <p14:modId xmlns:p14="http://schemas.microsoft.com/office/powerpoint/2010/main" val="1564736922"/>
              </p:ext>
            </p:extLst>
          </p:nvPr>
        </p:nvGraphicFramePr>
        <p:xfrm>
          <a:off x="781878" y="92766"/>
          <a:ext cx="11330609" cy="7523250"/>
        </p:xfrm>
        <a:graphic>
          <a:graphicData uri="http://schemas.openxmlformats.org/drawingml/2006/table">
            <a:tbl>
              <a:tblPr firstRow="1" firstCol="1" bandRow="1">
                <a:tableStyleId>{5940675A-B579-460E-94D1-54222C63F5DA}</a:tableStyleId>
              </a:tblPr>
              <a:tblGrid>
                <a:gridCol w="901148">
                  <a:extLst>
                    <a:ext uri="{9D8B030D-6E8A-4147-A177-3AD203B41FA5}">
                      <a16:colId xmlns:a16="http://schemas.microsoft.com/office/drawing/2014/main" val="593241224"/>
                    </a:ext>
                  </a:extLst>
                </a:gridCol>
                <a:gridCol w="1404731">
                  <a:extLst>
                    <a:ext uri="{9D8B030D-6E8A-4147-A177-3AD203B41FA5}">
                      <a16:colId xmlns:a16="http://schemas.microsoft.com/office/drawing/2014/main" val="3253711737"/>
                    </a:ext>
                  </a:extLst>
                </a:gridCol>
                <a:gridCol w="2252869">
                  <a:extLst>
                    <a:ext uri="{9D8B030D-6E8A-4147-A177-3AD203B41FA5}">
                      <a16:colId xmlns:a16="http://schemas.microsoft.com/office/drawing/2014/main" val="587245336"/>
                    </a:ext>
                  </a:extLst>
                </a:gridCol>
                <a:gridCol w="3024291">
                  <a:extLst>
                    <a:ext uri="{9D8B030D-6E8A-4147-A177-3AD203B41FA5}">
                      <a16:colId xmlns:a16="http://schemas.microsoft.com/office/drawing/2014/main" val="3893881359"/>
                    </a:ext>
                  </a:extLst>
                </a:gridCol>
                <a:gridCol w="3747570">
                  <a:extLst>
                    <a:ext uri="{9D8B030D-6E8A-4147-A177-3AD203B41FA5}">
                      <a16:colId xmlns:a16="http://schemas.microsoft.com/office/drawing/2014/main" val="2664789331"/>
                    </a:ext>
                  </a:extLst>
                </a:gridCol>
              </a:tblGrid>
              <a:tr h="482370">
                <a:tc>
                  <a:txBody>
                    <a:bodyPr/>
                    <a:lstStyle/>
                    <a:p>
                      <a:pPr marL="0" marR="0" algn="ctr">
                        <a:spcBef>
                          <a:spcPts val="0"/>
                        </a:spcBef>
                        <a:spcAft>
                          <a:spcPts val="0"/>
                        </a:spcAft>
                      </a:pPr>
                      <a:r>
                        <a:rPr lang="en-GB" sz="1300" dirty="0">
                          <a:effectLst/>
                        </a:rPr>
                        <a:t>ELEMENT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lgn="ctr">
                        <a:spcBef>
                          <a:spcPts val="0"/>
                        </a:spcBef>
                        <a:spcAft>
                          <a:spcPts val="0"/>
                        </a:spcAft>
                      </a:pPr>
                      <a:r>
                        <a:rPr lang="en-GB" sz="1300" dirty="0">
                          <a:effectLst/>
                        </a:rPr>
                        <a:t>DEFINITION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lgn="ctr">
                        <a:spcBef>
                          <a:spcPts val="0"/>
                        </a:spcBef>
                        <a:spcAft>
                          <a:spcPts val="0"/>
                        </a:spcAft>
                      </a:pPr>
                      <a:r>
                        <a:rPr lang="en-GB" sz="1300" dirty="0">
                          <a:effectLst/>
                        </a:rPr>
                        <a:t>ANALYSIS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lgn="ctr">
                        <a:spcBef>
                          <a:spcPts val="0"/>
                        </a:spcBef>
                        <a:spcAft>
                          <a:spcPts val="0"/>
                        </a:spcAft>
                      </a:pPr>
                      <a:r>
                        <a:rPr lang="en-GB" sz="1300" dirty="0">
                          <a:effectLst/>
                        </a:rPr>
                        <a:t>EXAMPLE FROM POEM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lgn="ctr">
                        <a:spcBef>
                          <a:spcPts val="0"/>
                        </a:spcBef>
                        <a:spcAft>
                          <a:spcPts val="0"/>
                        </a:spcAft>
                      </a:pPr>
                      <a:r>
                        <a:rPr lang="en-GB" sz="1300" dirty="0">
                          <a:effectLst/>
                        </a:rPr>
                        <a:t>Representation: Light vs Dark / Good vs Evil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extLst>
                  <a:ext uri="{0D108BD9-81ED-4DB2-BD59-A6C34878D82A}">
                    <a16:rowId xmlns:a16="http://schemas.microsoft.com/office/drawing/2014/main" val="236736287"/>
                  </a:ext>
                </a:extLst>
              </a:tr>
              <a:tr h="1980185">
                <a:tc>
                  <a:txBody>
                    <a:bodyPr/>
                    <a:lstStyle/>
                    <a:p>
                      <a:pPr marL="0" marR="0">
                        <a:spcBef>
                          <a:spcPts val="0"/>
                        </a:spcBef>
                        <a:spcAft>
                          <a:spcPts val="0"/>
                        </a:spcAft>
                      </a:pPr>
                      <a:r>
                        <a:rPr lang="en-GB" sz="3400" dirty="0">
                          <a:effectLst/>
                        </a:rPr>
                        <a:t>S</a:t>
                      </a:r>
                      <a:r>
                        <a:rPr lang="en-GB" sz="1100" dirty="0">
                          <a:effectLst/>
                        </a:rPr>
                        <a:t>tructure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spcBef>
                          <a:spcPts val="0"/>
                        </a:spcBef>
                        <a:spcAft>
                          <a:spcPts val="0"/>
                        </a:spcAft>
                      </a:pPr>
                      <a:r>
                        <a:rPr lang="en-GB" sz="1400" dirty="0">
                          <a:effectLst/>
                        </a:rPr>
                        <a:t>What words/phrases emphasise the images or themes?</a:t>
                      </a:r>
                    </a:p>
                    <a:p>
                      <a:pPr marL="0" marR="0">
                        <a:spcBef>
                          <a:spcPts val="0"/>
                        </a:spcBef>
                        <a:spcAft>
                          <a:spcPts val="0"/>
                        </a:spcAft>
                      </a:pPr>
                      <a:endParaRPr lang="en-GB" sz="1400" dirty="0">
                        <a:effectLst/>
                      </a:endParaRPr>
                    </a:p>
                    <a:p>
                      <a:pPr marL="0" marR="0">
                        <a:spcBef>
                          <a:spcPts val="0"/>
                        </a:spcBef>
                        <a:spcAft>
                          <a:spcPts val="0"/>
                        </a:spcAft>
                      </a:pPr>
                      <a:r>
                        <a:rPr lang="en-GB" sz="1400" dirty="0">
                          <a:effectLst/>
                        </a:rPr>
                        <a:t>What is the line length/rhyme scheme?</a:t>
                      </a:r>
                      <a:endParaRPr lang="en-US" sz="2400" dirty="0">
                        <a:effectLst/>
                      </a:endParaRPr>
                    </a:p>
                    <a:p>
                      <a:pPr marL="0" marR="0">
                        <a:spcBef>
                          <a:spcPts val="0"/>
                        </a:spcBef>
                        <a:spcAft>
                          <a:spcPts val="0"/>
                        </a:spcAft>
                      </a:pPr>
                      <a:r>
                        <a:rPr lang="en-GB" sz="1400" dirty="0">
                          <a:effectLst/>
                        </a:rPr>
                        <a:t> </a:t>
                      </a:r>
                      <a:endParaRPr lang="en-US" sz="24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3927" marR="63927" marT="0" marB="0"/>
                </a:tc>
                <a:tc>
                  <a:txBody>
                    <a:bodyPr/>
                    <a:lstStyle/>
                    <a:p>
                      <a:pPr marL="285750" marR="0" indent="-285750">
                        <a:spcBef>
                          <a:spcPts val="0"/>
                        </a:spcBef>
                        <a:spcAft>
                          <a:spcPts val="0"/>
                        </a:spcAft>
                        <a:buFont typeface="Arial" panose="020B0604020202020204" pitchFamily="34" charset="0"/>
                        <a:buChar char="•"/>
                      </a:pPr>
                      <a:r>
                        <a:rPr lang="en-GB" sz="1400" dirty="0">
                          <a:effectLst/>
                        </a:rPr>
                        <a:t>The structure creates a ‘story-like’ tone for the poem.</a:t>
                      </a:r>
                    </a:p>
                    <a:p>
                      <a:pPr marL="0" marR="0" indent="0">
                        <a:spcBef>
                          <a:spcPts val="0"/>
                        </a:spcBef>
                        <a:spcAft>
                          <a:spcPts val="0"/>
                        </a:spcAft>
                        <a:buFont typeface="Arial" panose="020B0604020202020204" pitchFamily="34" charset="0"/>
                        <a:buNone/>
                      </a:pPr>
                      <a:endParaRPr lang="en-GB" sz="1400" dirty="0">
                        <a:effectLst/>
                      </a:endParaRPr>
                    </a:p>
                    <a:p>
                      <a:pPr marL="285750" marR="0" indent="-285750">
                        <a:spcBef>
                          <a:spcPts val="0"/>
                        </a:spcBef>
                        <a:spcAft>
                          <a:spcPts val="0"/>
                        </a:spcAft>
                        <a:buFont typeface="Arial" panose="020B0604020202020204" pitchFamily="34" charset="0"/>
                        <a:buChar char="•"/>
                      </a:pPr>
                      <a:r>
                        <a:rPr lang="en-GB" sz="1400" dirty="0">
                          <a:effectLst/>
                        </a:rPr>
                        <a:t> The use of imagery helps to convey themes of Light vs Dark </a:t>
                      </a:r>
                    </a:p>
                    <a:p>
                      <a:pPr marL="0" marR="0" indent="0">
                        <a:spcBef>
                          <a:spcPts val="0"/>
                        </a:spcBef>
                        <a:spcAft>
                          <a:spcPts val="0"/>
                        </a:spcAft>
                        <a:buFont typeface="Arial" panose="020B0604020202020204" pitchFamily="34" charset="0"/>
                        <a:buNone/>
                      </a:pPr>
                      <a:endParaRPr lang="en-US" sz="1400" dirty="0">
                        <a:effectLst/>
                      </a:endParaRPr>
                    </a:p>
                    <a:p>
                      <a:pPr marL="0" marR="0">
                        <a:spcBef>
                          <a:spcPts val="0"/>
                        </a:spcBef>
                        <a:spcAft>
                          <a:spcPts val="0"/>
                        </a:spcAft>
                      </a:pPr>
                      <a:r>
                        <a:rPr lang="en-GB" sz="1400" dirty="0">
                          <a:effectLst/>
                        </a:rPr>
                        <a:t> </a:t>
                      </a:r>
                      <a:endParaRPr lang="en-US" sz="1400" dirty="0">
                        <a:effectLst/>
                        <a:latin typeface="Calibri Light" panose="020F0302020204030204" pitchFamily="34" charset="0"/>
                        <a:cs typeface="Calibri Light" panose="020F0302020204030204" pitchFamily="34" charset="0"/>
                      </a:endParaRPr>
                    </a:p>
                  </a:txBody>
                  <a:tcPr marL="63927" marR="63927" marT="0" marB="0"/>
                </a:tc>
                <a:tc>
                  <a:txBody>
                    <a:bodyPr/>
                    <a:lstStyle/>
                    <a:p>
                      <a:pPr marL="171450" marR="0" indent="-171450">
                        <a:spcBef>
                          <a:spcPts val="0"/>
                        </a:spcBef>
                        <a:spcAft>
                          <a:spcPts val="0"/>
                        </a:spcAft>
                        <a:buFont typeface="Arial" panose="020B0604020202020204" pitchFamily="34" charset="0"/>
                        <a:buChar char="•"/>
                      </a:pPr>
                      <a:r>
                        <a:rPr lang="en-GB" sz="1400" dirty="0">
                          <a:effectLst/>
                        </a:rPr>
                        <a:t> Words such as ‘happy and bright’, ‘perfectly pure and good’ </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Alternating rhyme scheme, ‘night’ ‘spite’</a:t>
                      </a:r>
                      <a:endParaRPr lang="en-US" sz="1400" dirty="0">
                        <a:effectLst/>
                      </a:endParaRPr>
                    </a:p>
                    <a:p>
                      <a:pPr marL="171450" marR="0" indent="-171450">
                        <a:spcBef>
                          <a:spcPts val="0"/>
                        </a:spcBef>
                        <a:spcAft>
                          <a:spcPts val="0"/>
                        </a:spcAft>
                        <a:buFont typeface="Arial" panose="020B0604020202020204" pitchFamily="34" charset="0"/>
                        <a:buChar char="•"/>
                      </a:pPr>
                      <a:endParaRPr lang="en-US" sz="1050" dirty="0">
                        <a:effectLst/>
                        <a:latin typeface="Calibri Light" panose="020F0302020204030204" pitchFamily="34" charset="0"/>
                        <a:ea typeface="Calibri" panose="020F0502020204030204" pitchFamily="34" charset="0"/>
                        <a:cs typeface="Calibri Light" panose="020F0302020204030204" pitchFamily="34" charset="0"/>
                      </a:endParaRPr>
                    </a:p>
                  </a:txBody>
                  <a:tcPr marL="63927" marR="63927" marT="0" marB="0"/>
                </a:tc>
                <a:tc>
                  <a:txBody>
                    <a:bodyPr/>
                    <a:lstStyle/>
                    <a:p>
                      <a:pPr marL="171450" marR="0" indent="-171450">
                        <a:spcBef>
                          <a:spcPts val="0"/>
                        </a:spcBef>
                        <a:spcAft>
                          <a:spcPts val="0"/>
                        </a:spcAft>
                        <a:buFont typeface="Arial" panose="020B0604020202020204" pitchFamily="34" charset="0"/>
                        <a:buChar char="•"/>
                      </a:pPr>
                      <a:r>
                        <a:rPr lang="en-GB" sz="1050" dirty="0">
                          <a:effectLst/>
                        </a:rPr>
                        <a:t> </a:t>
                      </a:r>
                      <a:r>
                        <a:rPr lang="en-GB" sz="1400" dirty="0">
                          <a:effectLst/>
                        </a:rPr>
                        <a:t>Porphyria’s character is described with positive language to embody the theme of LIGHT</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The man’s DARKNESS is shown when he vividly describes how she loves him but kills her instead</a:t>
                      </a:r>
                      <a:endParaRPr lang="en-US" sz="1050" dirty="0">
                        <a:effectLst/>
                        <a:latin typeface="Calibri Light" panose="020F0302020204030204" pitchFamily="34" charset="0"/>
                        <a:ea typeface="Calibri" panose="020F0502020204030204" pitchFamily="34" charset="0"/>
                        <a:cs typeface="Calibri Light" panose="020F0302020204030204" pitchFamily="34" charset="0"/>
                      </a:endParaRPr>
                    </a:p>
                  </a:txBody>
                  <a:tcPr marL="63927" marR="63927" marT="0" marB="0"/>
                </a:tc>
                <a:extLst>
                  <a:ext uri="{0D108BD9-81ED-4DB2-BD59-A6C34878D82A}">
                    <a16:rowId xmlns:a16="http://schemas.microsoft.com/office/drawing/2014/main" val="1462927720"/>
                  </a:ext>
                </a:extLst>
              </a:tr>
              <a:tr h="1782166">
                <a:tc>
                  <a:txBody>
                    <a:bodyPr/>
                    <a:lstStyle/>
                    <a:p>
                      <a:pPr marL="0" marR="0">
                        <a:spcBef>
                          <a:spcPts val="0"/>
                        </a:spcBef>
                        <a:spcAft>
                          <a:spcPts val="0"/>
                        </a:spcAft>
                      </a:pPr>
                      <a:r>
                        <a:rPr lang="en-GB" sz="3400">
                          <a:effectLst/>
                        </a:rPr>
                        <a:t>M</a:t>
                      </a:r>
                      <a:r>
                        <a:rPr lang="en-GB" sz="1100">
                          <a:effectLst/>
                        </a:rPr>
                        <a:t>eaning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spcBef>
                          <a:spcPts val="0"/>
                        </a:spcBef>
                        <a:spcAft>
                          <a:spcPts val="0"/>
                        </a:spcAft>
                      </a:pPr>
                      <a:r>
                        <a:rPr lang="en-GB" sz="1400" dirty="0">
                          <a:effectLst/>
                        </a:rPr>
                        <a:t>What is the poem about?</a:t>
                      </a:r>
                    </a:p>
                    <a:p>
                      <a:pPr marL="0" marR="0">
                        <a:spcBef>
                          <a:spcPts val="0"/>
                        </a:spcBef>
                        <a:spcAft>
                          <a:spcPts val="0"/>
                        </a:spcAft>
                      </a:pPr>
                      <a:endParaRPr lang="en-US" sz="2400" dirty="0">
                        <a:effectLst/>
                      </a:endParaRPr>
                    </a:p>
                    <a:p>
                      <a:pPr marL="0" marR="0">
                        <a:spcBef>
                          <a:spcPts val="0"/>
                        </a:spcBef>
                        <a:spcAft>
                          <a:spcPts val="0"/>
                        </a:spcAft>
                      </a:pPr>
                      <a:r>
                        <a:rPr lang="en-GB" sz="1400" dirty="0">
                          <a:effectLst/>
                        </a:rPr>
                        <a:t>Is there an overall theme and idea in the poem?</a:t>
                      </a:r>
                      <a:endParaRPr lang="en-US" sz="2400" dirty="0">
                        <a:effectLst/>
                      </a:endParaRPr>
                    </a:p>
                    <a:p>
                      <a:pPr marL="0" marR="0">
                        <a:spcBef>
                          <a:spcPts val="0"/>
                        </a:spcBef>
                        <a:spcAft>
                          <a:spcPts val="0"/>
                        </a:spcAft>
                      </a:pPr>
                      <a:r>
                        <a:rPr lang="en-GB" sz="1400" dirty="0">
                          <a:effectLst/>
                        </a:rPr>
                        <a:t> </a:t>
                      </a:r>
                      <a:endParaRPr lang="en-US" sz="24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3927" marR="63927" marT="0" marB="0"/>
                </a:tc>
                <a:tc>
                  <a:txBody>
                    <a:bodyPr/>
                    <a:lstStyle/>
                    <a:p>
                      <a:pPr marL="0" marR="0">
                        <a:spcBef>
                          <a:spcPts val="0"/>
                        </a:spcBef>
                        <a:spcAft>
                          <a:spcPts val="0"/>
                        </a:spcAft>
                      </a:pPr>
                      <a:r>
                        <a:rPr lang="en-GB" sz="1050" dirty="0">
                          <a:effectLst/>
                        </a:rPr>
                        <a:t> </a:t>
                      </a:r>
                      <a:endParaRPr lang="en-US" sz="1050" dirty="0">
                        <a:effectLst/>
                      </a:endParaRPr>
                    </a:p>
                    <a:p>
                      <a:pPr marL="171450" marR="0" indent="-171450">
                        <a:spcBef>
                          <a:spcPts val="0"/>
                        </a:spcBef>
                        <a:spcAft>
                          <a:spcPts val="0"/>
                        </a:spcAft>
                        <a:buFont typeface="Arial" panose="020B0604020202020204" pitchFamily="34" charset="0"/>
                        <a:buChar char="•"/>
                      </a:pPr>
                      <a:r>
                        <a:rPr lang="en-GB" sz="1050" dirty="0">
                          <a:effectLst/>
                        </a:rPr>
                        <a:t> </a:t>
                      </a:r>
                      <a:r>
                        <a:rPr lang="en-GB" sz="1400" dirty="0">
                          <a:effectLst/>
                        </a:rPr>
                        <a:t>Poem is about a man who kills his lover to ‘posses’ her</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The overall theme is ‘Dark vs Light” </a:t>
                      </a:r>
                      <a:endParaRPr lang="en-US" sz="1100" dirty="0">
                        <a:effectLst/>
                      </a:endParaRPr>
                    </a:p>
                    <a:p>
                      <a:pPr marL="0" marR="0">
                        <a:spcBef>
                          <a:spcPts val="0"/>
                        </a:spcBef>
                        <a:spcAft>
                          <a:spcPts val="0"/>
                        </a:spcAft>
                      </a:pPr>
                      <a:r>
                        <a:rPr lang="en-GB" sz="1050" dirty="0">
                          <a:effectLst/>
                        </a:rPr>
                        <a:t> </a:t>
                      </a:r>
                      <a:endParaRPr lang="en-US" sz="1050" dirty="0">
                        <a:effectLst/>
                      </a:endParaRPr>
                    </a:p>
                    <a:p>
                      <a:pPr marL="0" marR="0">
                        <a:spcBef>
                          <a:spcPts val="0"/>
                        </a:spcBef>
                        <a:spcAft>
                          <a:spcPts val="0"/>
                        </a:spcAft>
                      </a:pPr>
                      <a:r>
                        <a:rPr lang="en-GB" sz="1050" dirty="0">
                          <a:effectLst/>
                        </a:rPr>
                        <a:t> </a:t>
                      </a:r>
                      <a:endParaRPr lang="en-US" sz="1050" dirty="0">
                        <a:effectLst/>
                      </a:endParaRPr>
                    </a:p>
                    <a:p>
                      <a:pPr marL="0" marR="0">
                        <a:spcBef>
                          <a:spcPts val="0"/>
                        </a:spcBef>
                        <a:spcAft>
                          <a:spcPts val="0"/>
                        </a:spcAft>
                      </a:pPr>
                      <a:r>
                        <a:rPr lang="en-GB" sz="1050" dirty="0">
                          <a:effectLst/>
                        </a:rPr>
                        <a:t> </a:t>
                      </a:r>
                      <a:endParaRPr lang="en-US" sz="1050" dirty="0">
                        <a:effectLst/>
                      </a:endParaRPr>
                    </a:p>
                    <a:p>
                      <a:pPr marL="0" marR="0">
                        <a:spcBef>
                          <a:spcPts val="0"/>
                        </a:spcBef>
                        <a:spcAft>
                          <a:spcPts val="0"/>
                        </a:spcAft>
                      </a:pPr>
                      <a:r>
                        <a:rPr lang="en-GB" sz="1050" dirty="0">
                          <a:effectLst/>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spcBef>
                          <a:spcPts val="0"/>
                        </a:spcBef>
                        <a:spcAft>
                          <a:spcPts val="0"/>
                        </a:spcAft>
                      </a:pPr>
                      <a:r>
                        <a:rPr lang="en-GB" sz="1050" dirty="0">
                          <a:effectLst/>
                        </a:rPr>
                        <a:t> </a:t>
                      </a:r>
                      <a:r>
                        <a:rPr lang="en-GB" sz="1400" dirty="0">
                          <a:effectLst/>
                        </a:rPr>
                        <a:t>”I found a thing to do, and all her hair, in one long yellow string I wound</a:t>
                      </a:r>
                    </a:p>
                    <a:p>
                      <a:pPr marL="0" marR="0">
                        <a:spcBef>
                          <a:spcPts val="0"/>
                        </a:spcBef>
                        <a:spcAft>
                          <a:spcPts val="0"/>
                        </a:spcAft>
                      </a:pPr>
                      <a:endParaRPr lang="en-GB" sz="1400" dirty="0">
                        <a:effectLst/>
                      </a:endParaRPr>
                    </a:p>
                    <a:p>
                      <a:pPr marL="0" marR="0">
                        <a:spcBef>
                          <a:spcPts val="0"/>
                        </a:spcBef>
                        <a:spcAft>
                          <a:spcPts val="0"/>
                        </a:spcAft>
                      </a:pPr>
                      <a:r>
                        <a:rPr lang="en-GB" sz="1400" dirty="0">
                          <a:effectLst/>
                        </a:rPr>
                        <a:t>Three times her little through around, And strangled her” </a:t>
                      </a:r>
                      <a:endParaRPr lang="en-US" sz="14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3927" marR="63927" marT="0" marB="0"/>
                </a:tc>
                <a:tc>
                  <a:txBody>
                    <a:bodyPr/>
                    <a:lstStyle/>
                    <a:p>
                      <a:pPr marL="0" marR="0" indent="0">
                        <a:spcBef>
                          <a:spcPts val="0"/>
                        </a:spcBef>
                        <a:spcAft>
                          <a:spcPts val="0"/>
                        </a:spcAft>
                        <a:buFont typeface="Arial" panose="020B0604020202020204" pitchFamily="34" charset="0"/>
                        <a:buNone/>
                      </a:pPr>
                      <a:r>
                        <a:rPr lang="en-GB" sz="1400" dirty="0">
                          <a:effectLst/>
                        </a:rPr>
                        <a:t>Darkness= the man’s selfish desire to murder her despite her faithful love for him</a:t>
                      </a:r>
                    </a:p>
                    <a:p>
                      <a:pPr marL="0" marR="0" indent="0">
                        <a:spcBef>
                          <a:spcPts val="0"/>
                        </a:spcBef>
                        <a:spcAft>
                          <a:spcPts val="0"/>
                        </a:spcAft>
                        <a:buFont typeface="Arial" panose="020B0604020202020204" pitchFamily="34" charset="0"/>
                        <a:buNone/>
                      </a:pPr>
                      <a:endParaRPr lang="en-GB" sz="1400" dirty="0">
                        <a:effectLst/>
                      </a:endParaRPr>
                    </a:p>
                    <a:p>
                      <a:pPr marL="0" marR="0" indent="0">
                        <a:spcBef>
                          <a:spcPts val="0"/>
                        </a:spcBef>
                        <a:spcAft>
                          <a:spcPts val="0"/>
                        </a:spcAft>
                        <a:buFont typeface="Arial" panose="020B0604020202020204" pitchFamily="34" charset="0"/>
                        <a:buNone/>
                      </a:pPr>
                      <a:r>
                        <a:rPr lang="en-GB" sz="1400" dirty="0">
                          <a:effectLst/>
                        </a:rPr>
                        <a:t>Light= Porphyria's loyalty and love are symbolic of happiness</a:t>
                      </a:r>
                    </a:p>
                    <a:p>
                      <a:pPr marL="0" marR="0" indent="0">
                        <a:spcBef>
                          <a:spcPts val="0"/>
                        </a:spcBef>
                        <a:spcAft>
                          <a:spcPts val="0"/>
                        </a:spcAft>
                        <a:buFont typeface="Arial" panose="020B0604020202020204" pitchFamily="34" charset="0"/>
                        <a:buNone/>
                      </a:pPr>
                      <a:endParaRPr lang="en-GB" sz="1400" dirty="0">
                        <a:effectLst/>
                      </a:endParaRPr>
                    </a:p>
                    <a:p>
                      <a:pPr marL="0" marR="0" indent="0">
                        <a:spcBef>
                          <a:spcPts val="0"/>
                        </a:spcBef>
                        <a:spcAft>
                          <a:spcPts val="0"/>
                        </a:spcAft>
                        <a:buFont typeface="Arial" panose="020B0604020202020204" pitchFamily="34" charset="0"/>
                        <a:buNone/>
                      </a:pPr>
                      <a:r>
                        <a:rPr lang="en-GB" sz="1400" dirty="0">
                          <a:effectLst/>
                        </a:rPr>
                        <a:t>The message here suggests that a desire to dominate leads to a deadly obsession. </a:t>
                      </a:r>
                      <a:endParaRPr lang="en-US" sz="14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3927" marR="63927" marT="0" marB="0"/>
                </a:tc>
                <a:extLst>
                  <a:ext uri="{0D108BD9-81ED-4DB2-BD59-A6C34878D82A}">
                    <a16:rowId xmlns:a16="http://schemas.microsoft.com/office/drawing/2014/main" val="2934152105"/>
                  </a:ext>
                </a:extLst>
              </a:tr>
              <a:tr h="2116323">
                <a:tc>
                  <a:txBody>
                    <a:bodyPr/>
                    <a:lstStyle/>
                    <a:p>
                      <a:pPr marL="0" marR="0">
                        <a:spcBef>
                          <a:spcPts val="0"/>
                        </a:spcBef>
                        <a:spcAft>
                          <a:spcPts val="0"/>
                        </a:spcAft>
                      </a:pPr>
                      <a:r>
                        <a:rPr lang="en-GB" sz="3400">
                          <a:effectLst/>
                        </a:rPr>
                        <a:t>I</a:t>
                      </a:r>
                      <a:r>
                        <a:rPr lang="en-GB" sz="1100">
                          <a:effectLst/>
                        </a:rPr>
                        <a:t>magery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spcBef>
                          <a:spcPts val="0"/>
                        </a:spcBef>
                        <a:spcAft>
                          <a:spcPts val="0"/>
                        </a:spcAft>
                      </a:pPr>
                      <a:r>
                        <a:rPr lang="en-GB" sz="1400" dirty="0">
                          <a:effectLst/>
                        </a:rPr>
                        <a:t>Does the poem contain similes, metaphors or personification?</a:t>
                      </a:r>
                      <a:r>
                        <a:rPr lang="en-GB" sz="11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171450" marR="0" indent="-171450">
                        <a:spcBef>
                          <a:spcPts val="0"/>
                        </a:spcBef>
                        <a:spcAft>
                          <a:spcPts val="0"/>
                        </a:spcAft>
                        <a:buFont typeface="Arial" panose="020B0604020202020204" pitchFamily="34" charset="0"/>
                        <a:buChar char="•"/>
                      </a:pPr>
                      <a:r>
                        <a:rPr lang="en-GB" sz="1050" dirty="0">
                          <a:effectLst/>
                        </a:rPr>
                        <a:t> </a:t>
                      </a:r>
                      <a:r>
                        <a:rPr lang="en-GB" sz="1400" dirty="0">
                          <a:effectLst/>
                        </a:rPr>
                        <a:t>The poet has used similes, metaphors and personification to describe the way he  kills Porphyria</a:t>
                      </a:r>
                    </a:p>
                    <a:p>
                      <a:pPr marL="0" marR="0" indent="0">
                        <a:spcBef>
                          <a:spcPts val="0"/>
                        </a:spcBef>
                        <a:spcAft>
                          <a:spcPts val="0"/>
                        </a:spcAft>
                        <a:buFont typeface="Arial" panose="020B0604020202020204" pitchFamily="34" charset="0"/>
                        <a:buNone/>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He has also used them to convey the elements of light and dark </a:t>
                      </a:r>
                      <a:endParaRPr lang="en-US" sz="1400" dirty="0">
                        <a:effectLst/>
                      </a:endParaRPr>
                    </a:p>
                    <a:p>
                      <a:pPr marL="0" marR="0">
                        <a:spcBef>
                          <a:spcPts val="0"/>
                        </a:spcBef>
                        <a:spcAft>
                          <a:spcPts val="0"/>
                        </a:spcAft>
                      </a:pPr>
                      <a:r>
                        <a:rPr lang="en-GB" sz="1400" dirty="0">
                          <a:effectLst/>
                        </a:rPr>
                        <a:t> </a:t>
                      </a:r>
                      <a:endParaRPr lang="en-US" sz="1400" dirty="0">
                        <a:effectLst/>
                      </a:endParaRPr>
                    </a:p>
                    <a:p>
                      <a:pPr marL="0" marR="0">
                        <a:spcBef>
                          <a:spcPts val="0"/>
                        </a:spcBef>
                        <a:spcAft>
                          <a:spcPts val="0"/>
                        </a:spcAft>
                      </a:pPr>
                      <a:r>
                        <a:rPr lang="en-GB" sz="1400" dirty="0">
                          <a:effectLst/>
                        </a:rPr>
                        <a:t> </a:t>
                      </a:r>
                      <a:endParaRPr lang="en-US" sz="1400" dirty="0">
                        <a:effectLst/>
                      </a:endParaRPr>
                    </a:p>
                    <a:p>
                      <a:pPr marL="0" marR="0">
                        <a:spcBef>
                          <a:spcPts val="0"/>
                        </a:spcBef>
                        <a:spcAft>
                          <a:spcPts val="0"/>
                        </a:spcAft>
                      </a:pPr>
                      <a:r>
                        <a:rPr lang="en-GB" sz="1050" dirty="0">
                          <a:effectLst/>
                        </a:rPr>
                        <a:t> </a:t>
                      </a:r>
                      <a:endParaRPr lang="en-US" sz="1050" dirty="0">
                        <a:effectLst/>
                      </a:endParaRPr>
                    </a:p>
                    <a:p>
                      <a:pPr marL="0" marR="0">
                        <a:spcBef>
                          <a:spcPts val="0"/>
                        </a:spcBef>
                        <a:spcAft>
                          <a:spcPts val="0"/>
                        </a:spcAft>
                      </a:pPr>
                      <a:r>
                        <a:rPr lang="en-GB" sz="1050" dirty="0">
                          <a:effectLst/>
                        </a:rPr>
                        <a:t> </a:t>
                      </a:r>
                      <a:endParaRPr lang="en-US" sz="1050" dirty="0">
                        <a:effectLst/>
                      </a:endParaRPr>
                    </a:p>
                    <a:p>
                      <a:pPr marL="0" marR="0">
                        <a:spcBef>
                          <a:spcPts val="0"/>
                        </a:spcBef>
                        <a:spcAft>
                          <a:spcPts val="0"/>
                        </a:spcAft>
                      </a:pPr>
                      <a:r>
                        <a:rPr lang="en-GB" sz="1050" dirty="0">
                          <a:effectLst/>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171450" marR="0" indent="-171450">
                        <a:spcBef>
                          <a:spcPts val="0"/>
                        </a:spcBef>
                        <a:spcAft>
                          <a:spcPts val="0"/>
                        </a:spcAft>
                        <a:buFont typeface="Arial" panose="020B0604020202020204" pitchFamily="34" charset="0"/>
                        <a:buChar char="•"/>
                      </a:pPr>
                      <a:r>
                        <a:rPr lang="en-GB" sz="1050" dirty="0">
                          <a:effectLst/>
                        </a:rPr>
                        <a:t> </a:t>
                      </a:r>
                      <a:r>
                        <a:rPr lang="en-GB" sz="1400" dirty="0">
                          <a:effectLst/>
                        </a:rPr>
                        <a:t>Simile: As a shut bud holds the bee</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Metaphor: One long yellow string</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Personification: Sullen wind</a:t>
                      </a:r>
                    </a:p>
                    <a:p>
                      <a:pPr marL="171450" marR="0" indent="-171450">
                        <a:spcBef>
                          <a:spcPts val="0"/>
                        </a:spcBef>
                        <a:spcAft>
                          <a:spcPts val="0"/>
                        </a:spcAft>
                        <a:buFont typeface="Arial" panose="020B0604020202020204" pitchFamily="34" charset="0"/>
                        <a:buChar char="•"/>
                      </a:pPr>
                      <a:endParaRPr lang="en-GB" sz="1400" dirty="0">
                        <a:effectLst/>
                      </a:endParaRPr>
                    </a:p>
                    <a:p>
                      <a:pPr marL="0" marR="0" indent="0">
                        <a:spcBef>
                          <a:spcPts val="0"/>
                        </a:spcBef>
                        <a:spcAft>
                          <a:spcPts val="0"/>
                        </a:spcAft>
                        <a:buFont typeface="Arial" panose="020B0604020202020204" pitchFamily="34" charset="0"/>
                        <a:buNone/>
                      </a:pPr>
                      <a:r>
                        <a:rPr lang="en-GB" sz="1400" dirty="0">
                          <a:effectLst/>
                        </a:rPr>
                        <a:t>‘Perfectly Pure and Good” </a:t>
                      </a:r>
                    </a:p>
                    <a:p>
                      <a:pPr marL="0" marR="0" indent="0">
                        <a:spcBef>
                          <a:spcPts val="0"/>
                        </a:spcBef>
                        <a:spcAft>
                          <a:spcPts val="0"/>
                        </a:spcAft>
                        <a:buFont typeface="Arial" panose="020B0604020202020204" pitchFamily="34" charset="0"/>
                        <a:buNone/>
                      </a:pP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spcBef>
                          <a:spcPts val="0"/>
                        </a:spcBef>
                        <a:spcAft>
                          <a:spcPts val="0"/>
                        </a:spcAft>
                      </a:pPr>
                      <a:r>
                        <a:rPr lang="en-GB" sz="1200" dirty="0">
                          <a:effectLst/>
                        </a:rPr>
                        <a:t> </a:t>
                      </a:r>
                      <a:r>
                        <a:rPr lang="en-GB" sz="1400" dirty="0">
                          <a:effectLst/>
                        </a:rPr>
                        <a:t>The poet uses a mixture of language features to describe how Light and Dark is represented by the characters, setting/atmosphere</a:t>
                      </a:r>
                    </a:p>
                    <a:p>
                      <a:pPr marL="0" marR="0">
                        <a:spcBef>
                          <a:spcPts val="0"/>
                        </a:spcBef>
                        <a:spcAft>
                          <a:spcPts val="0"/>
                        </a:spcAft>
                      </a:pPr>
                      <a:endParaRPr lang="en-GB" sz="1400" dirty="0">
                        <a:effectLst/>
                      </a:endParaRPr>
                    </a:p>
                    <a:p>
                      <a:pPr marL="0" marR="0">
                        <a:spcBef>
                          <a:spcPts val="0"/>
                        </a:spcBef>
                        <a:spcAft>
                          <a:spcPts val="0"/>
                        </a:spcAft>
                      </a:pPr>
                      <a:r>
                        <a:rPr lang="en-GB" sz="1400" dirty="0">
                          <a:effectLst/>
                        </a:rPr>
                        <a:t>Light vs Dark has been used to contrast feelings of Love, Loyalty, Happiness VS Selfishness, madness, obsession</a:t>
                      </a:r>
                      <a:endParaRPr lang="en-US" sz="14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3927" marR="63927" marT="0" marB="0"/>
                </a:tc>
                <a:extLst>
                  <a:ext uri="{0D108BD9-81ED-4DB2-BD59-A6C34878D82A}">
                    <a16:rowId xmlns:a16="http://schemas.microsoft.com/office/drawing/2014/main" val="2718085215"/>
                  </a:ext>
                </a:extLst>
              </a:tr>
            </a:tbl>
          </a:graphicData>
        </a:graphic>
      </p:graphicFrame>
    </p:spTree>
    <p:extLst>
      <p:ext uri="{BB962C8B-B14F-4D97-AF65-F5344CB8AC3E}">
        <p14:creationId xmlns:p14="http://schemas.microsoft.com/office/powerpoint/2010/main" val="1449066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8C1BC9-6464-4FC1-8252-83055841D976}"/>
              </a:ext>
            </a:extLst>
          </p:cNvPr>
          <p:cNvGraphicFramePr>
            <a:graphicFrameLocks noGrp="1"/>
          </p:cNvGraphicFramePr>
          <p:nvPr>
            <p:extLst>
              <p:ext uri="{D42A27DB-BD31-4B8C-83A1-F6EECF244321}">
                <p14:modId xmlns:p14="http://schemas.microsoft.com/office/powerpoint/2010/main" val="2942692361"/>
              </p:ext>
            </p:extLst>
          </p:nvPr>
        </p:nvGraphicFramePr>
        <p:xfrm>
          <a:off x="2348200" y="764762"/>
          <a:ext cx="8979841" cy="520699"/>
        </p:xfrm>
        <a:graphic>
          <a:graphicData uri="http://schemas.openxmlformats.org/drawingml/2006/table">
            <a:tbl>
              <a:tblPr firstRow="1" firstCol="1" bandRow="1">
                <a:tableStyleId>{BC89EF96-8CEA-46FF-86C4-4CE0E7609802}</a:tableStyleId>
              </a:tblPr>
              <a:tblGrid>
                <a:gridCol w="1905748">
                  <a:extLst>
                    <a:ext uri="{9D8B030D-6E8A-4147-A177-3AD203B41FA5}">
                      <a16:colId xmlns:a16="http://schemas.microsoft.com/office/drawing/2014/main" val="1402468498"/>
                    </a:ext>
                  </a:extLst>
                </a:gridCol>
                <a:gridCol w="2411894">
                  <a:extLst>
                    <a:ext uri="{9D8B030D-6E8A-4147-A177-3AD203B41FA5}">
                      <a16:colId xmlns:a16="http://schemas.microsoft.com/office/drawing/2014/main" val="268620267"/>
                    </a:ext>
                  </a:extLst>
                </a:gridCol>
                <a:gridCol w="1691638">
                  <a:extLst>
                    <a:ext uri="{9D8B030D-6E8A-4147-A177-3AD203B41FA5}">
                      <a16:colId xmlns:a16="http://schemas.microsoft.com/office/drawing/2014/main" val="1063267662"/>
                    </a:ext>
                  </a:extLst>
                </a:gridCol>
                <a:gridCol w="2970561">
                  <a:extLst>
                    <a:ext uri="{9D8B030D-6E8A-4147-A177-3AD203B41FA5}">
                      <a16:colId xmlns:a16="http://schemas.microsoft.com/office/drawing/2014/main" val="2649240508"/>
                    </a:ext>
                  </a:extLst>
                </a:gridCol>
              </a:tblGrid>
              <a:tr h="520699">
                <a:tc>
                  <a:txBody>
                    <a:bodyPr/>
                    <a:lstStyle/>
                    <a:p>
                      <a:pPr marL="0" marR="0" algn="ctr">
                        <a:spcBef>
                          <a:spcPts val="0"/>
                        </a:spcBef>
                        <a:spcAft>
                          <a:spcPts val="0"/>
                        </a:spcAft>
                      </a:pPr>
                      <a:r>
                        <a:rPr lang="en-GB" sz="1300" dirty="0">
                          <a:effectLst/>
                        </a:rPr>
                        <a:t>DEFINITION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lgn="ctr">
                        <a:spcBef>
                          <a:spcPts val="0"/>
                        </a:spcBef>
                        <a:spcAft>
                          <a:spcPts val="0"/>
                        </a:spcAft>
                      </a:pPr>
                      <a:r>
                        <a:rPr lang="en-GB" sz="1300" dirty="0">
                          <a:effectLst/>
                        </a:rPr>
                        <a:t>ANALYSIS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lgn="ctr">
                        <a:spcBef>
                          <a:spcPts val="0"/>
                        </a:spcBef>
                        <a:spcAft>
                          <a:spcPts val="0"/>
                        </a:spcAft>
                      </a:pPr>
                      <a:r>
                        <a:rPr lang="en-GB" sz="1300" dirty="0">
                          <a:effectLst/>
                        </a:rPr>
                        <a:t>EXAMPLE FROM POEM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tc>
                  <a:txBody>
                    <a:bodyPr/>
                    <a:lstStyle/>
                    <a:p>
                      <a:pPr marL="0" marR="0" algn="ctr">
                        <a:spcBef>
                          <a:spcPts val="0"/>
                        </a:spcBef>
                        <a:spcAft>
                          <a:spcPts val="0"/>
                        </a:spcAft>
                      </a:pPr>
                      <a:r>
                        <a:rPr lang="en-GB" sz="1300" dirty="0">
                          <a:effectLst/>
                        </a:rPr>
                        <a:t>Representation: Light vs Dark / Good vs Evil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927" marR="63927" marT="0" marB="0"/>
                </a:tc>
                <a:extLst>
                  <a:ext uri="{0D108BD9-81ED-4DB2-BD59-A6C34878D82A}">
                    <a16:rowId xmlns:a16="http://schemas.microsoft.com/office/drawing/2014/main" val="2423577174"/>
                  </a:ext>
                </a:extLst>
              </a:tr>
            </a:tbl>
          </a:graphicData>
        </a:graphic>
      </p:graphicFrame>
      <p:graphicFrame>
        <p:nvGraphicFramePr>
          <p:cNvPr id="5" name="Table 4">
            <a:extLst>
              <a:ext uri="{FF2B5EF4-FFF2-40B4-BE49-F238E27FC236}">
                <a16:creationId xmlns:a16="http://schemas.microsoft.com/office/drawing/2014/main" id="{AA2FA09F-A4E4-4A46-B99A-7126173EE238}"/>
              </a:ext>
            </a:extLst>
          </p:cNvPr>
          <p:cNvGraphicFramePr>
            <a:graphicFrameLocks noGrp="1"/>
          </p:cNvGraphicFramePr>
          <p:nvPr>
            <p:extLst>
              <p:ext uri="{D42A27DB-BD31-4B8C-83A1-F6EECF244321}">
                <p14:modId xmlns:p14="http://schemas.microsoft.com/office/powerpoint/2010/main" val="2551096030"/>
              </p:ext>
            </p:extLst>
          </p:nvPr>
        </p:nvGraphicFramePr>
        <p:xfrm>
          <a:off x="1219131" y="1285461"/>
          <a:ext cx="10108910" cy="5425183"/>
        </p:xfrm>
        <a:graphic>
          <a:graphicData uri="http://schemas.openxmlformats.org/drawingml/2006/table">
            <a:tbl>
              <a:tblPr firstRow="1" firstCol="1" bandRow="1">
                <a:tableStyleId>{5940675A-B579-460E-94D1-54222C63F5DA}</a:tableStyleId>
              </a:tblPr>
              <a:tblGrid>
                <a:gridCol w="1190309">
                  <a:extLst>
                    <a:ext uri="{9D8B030D-6E8A-4147-A177-3AD203B41FA5}">
                      <a16:colId xmlns:a16="http://schemas.microsoft.com/office/drawing/2014/main" val="2643715914"/>
                    </a:ext>
                  </a:extLst>
                </a:gridCol>
                <a:gridCol w="1822995">
                  <a:extLst>
                    <a:ext uri="{9D8B030D-6E8A-4147-A177-3AD203B41FA5}">
                      <a16:colId xmlns:a16="http://schemas.microsoft.com/office/drawing/2014/main" val="1999609973"/>
                    </a:ext>
                  </a:extLst>
                </a:gridCol>
                <a:gridCol w="2446660">
                  <a:extLst>
                    <a:ext uri="{9D8B030D-6E8A-4147-A177-3AD203B41FA5}">
                      <a16:colId xmlns:a16="http://schemas.microsoft.com/office/drawing/2014/main" val="4146474118"/>
                    </a:ext>
                  </a:extLst>
                </a:gridCol>
                <a:gridCol w="1698643">
                  <a:extLst>
                    <a:ext uri="{9D8B030D-6E8A-4147-A177-3AD203B41FA5}">
                      <a16:colId xmlns:a16="http://schemas.microsoft.com/office/drawing/2014/main" val="3556553216"/>
                    </a:ext>
                  </a:extLst>
                </a:gridCol>
                <a:gridCol w="2950303">
                  <a:extLst>
                    <a:ext uri="{9D8B030D-6E8A-4147-A177-3AD203B41FA5}">
                      <a16:colId xmlns:a16="http://schemas.microsoft.com/office/drawing/2014/main" val="1059681358"/>
                    </a:ext>
                  </a:extLst>
                </a:gridCol>
              </a:tblGrid>
              <a:tr h="2712463">
                <a:tc>
                  <a:txBody>
                    <a:bodyPr/>
                    <a:lstStyle/>
                    <a:p>
                      <a:pPr marL="0" marR="0">
                        <a:spcBef>
                          <a:spcPts val="0"/>
                        </a:spcBef>
                        <a:spcAft>
                          <a:spcPts val="0"/>
                        </a:spcAft>
                      </a:pPr>
                      <a:r>
                        <a:rPr lang="en-GB" sz="3600" dirty="0">
                          <a:effectLst/>
                        </a:rPr>
                        <a:t>L</a:t>
                      </a:r>
                      <a:r>
                        <a:rPr lang="en-GB" sz="1200" dirty="0">
                          <a:effectLst/>
                        </a:rPr>
                        <a:t>anguage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400" dirty="0">
                          <a:effectLst/>
                        </a:rPr>
                        <a:t>Are there any complicated words?</a:t>
                      </a:r>
                      <a:endParaRPr lang="en-US" sz="2400" dirty="0">
                        <a:effectLst/>
                      </a:endParaRPr>
                    </a:p>
                    <a:p>
                      <a:pPr marL="0" marR="0">
                        <a:spcBef>
                          <a:spcPts val="0"/>
                        </a:spcBef>
                        <a:spcAft>
                          <a:spcPts val="0"/>
                        </a:spcAft>
                      </a:pPr>
                      <a:endParaRPr lang="en-GB" sz="1400" dirty="0">
                        <a:effectLst/>
                      </a:endParaRPr>
                    </a:p>
                    <a:p>
                      <a:pPr marL="0" marR="0">
                        <a:spcBef>
                          <a:spcPts val="0"/>
                        </a:spcBef>
                        <a:spcAft>
                          <a:spcPts val="0"/>
                        </a:spcAft>
                      </a:pPr>
                      <a:r>
                        <a:rPr lang="en-GB" sz="1400" dirty="0">
                          <a:effectLst/>
                        </a:rPr>
                        <a:t>Which words and phrases create the images?</a:t>
                      </a:r>
                    </a:p>
                    <a:p>
                      <a:pPr marL="0" marR="0">
                        <a:spcBef>
                          <a:spcPts val="0"/>
                        </a:spcBef>
                        <a:spcAft>
                          <a:spcPts val="0"/>
                        </a:spcAft>
                      </a:pPr>
                      <a:r>
                        <a:rPr lang="en-GB" sz="1400" dirty="0">
                          <a:effectLst/>
                        </a:rPr>
                        <a:t> </a:t>
                      </a:r>
                      <a:endParaRPr lang="en-US" sz="2400" b="0" dirty="0">
                        <a:solidFill>
                          <a:schemeClr val="tx1"/>
                        </a:solidFill>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171450" marR="0" indent="-171450">
                        <a:spcBef>
                          <a:spcPts val="0"/>
                        </a:spcBef>
                        <a:spcAft>
                          <a:spcPts val="0"/>
                        </a:spcAft>
                        <a:buFont typeface="Arial" panose="020B0604020202020204" pitchFamily="34" charset="0"/>
                        <a:buChar char="•"/>
                      </a:pPr>
                      <a:r>
                        <a:rPr lang="en-GB" sz="1400" dirty="0">
                          <a:effectLst/>
                        </a:rPr>
                        <a:t> Specific words have been used to create the dark atmosphere/setting</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Powerful words such as ………………………………………………………………………………………………</a:t>
                      </a:r>
                      <a:endParaRPr lang="en-US" sz="1400" dirty="0">
                        <a:effectLst/>
                      </a:endParaRPr>
                    </a:p>
                    <a:p>
                      <a:pPr marL="0" marR="0">
                        <a:spcBef>
                          <a:spcPts val="0"/>
                        </a:spcBef>
                        <a:spcAft>
                          <a:spcPts val="0"/>
                        </a:spcAft>
                      </a:pPr>
                      <a:r>
                        <a:rPr lang="en-GB" sz="1400" dirty="0">
                          <a:effectLst/>
                        </a:rPr>
                        <a:t> </a:t>
                      </a:r>
                      <a:endParaRPr lang="en-US" sz="1400" dirty="0">
                        <a:effectLst/>
                      </a:endParaRPr>
                    </a:p>
                    <a:p>
                      <a:pPr marL="0" marR="0">
                        <a:spcBef>
                          <a:spcPts val="0"/>
                        </a:spcBef>
                        <a:spcAft>
                          <a:spcPts val="0"/>
                        </a:spcAft>
                      </a:pPr>
                      <a:r>
                        <a:rPr lang="en-GB" sz="1400" dirty="0">
                          <a:effectLst/>
                        </a:rPr>
                        <a:t> </a:t>
                      </a:r>
                      <a:endParaRPr lang="en-US" sz="14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171450" marR="0" indent="-171450">
                        <a:spcBef>
                          <a:spcPts val="0"/>
                        </a:spcBef>
                        <a:spcAft>
                          <a:spcPts val="0"/>
                        </a:spcAft>
                        <a:buFont typeface="Arial" panose="020B0604020202020204" pitchFamily="34" charset="0"/>
                        <a:buChar char="•"/>
                      </a:pPr>
                      <a:r>
                        <a:rPr lang="en-GB" sz="1400" dirty="0">
                          <a:effectLst/>
                        </a:rPr>
                        <a:t>  </a:t>
                      </a:r>
                      <a:endParaRPr lang="en-US" sz="14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171450" marR="0" indent="-171450">
                        <a:spcBef>
                          <a:spcPts val="0"/>
                        </a:spcBef>
                        <a:spcAft>
                          <a:spcPts val="0"/>
                        </a:spcAft>
                        <a:buFont typeface="Arial" panose="020B0604020202020204" pitchFamily="34" charset="0"/>
                        <a:buChar char="•"/>
                      </a:pPr>
                      <a:r>
                        <a:rPr lang="en-GB" sz="1400" dirty="0">
                          <a:effectLst/>
                        </a:rPr>
                        <a:t> Light vs Dark is represented by the language features in the poem</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Porphyria is described in positive language </a:t>
                      </a:r>
                    </a:p>
                    <a:p>
                      <a:pPr marL="171450" marR="0" indent="-171450">
                        <a:spcBef>
                          <a:spcPts val="0"/>
                        </a:spcBef>
                        <a:spcAft>
                          <a:spcPts val="0"/>
                        </a:spcAft>
                        <a:buFont typeface="Arial" panose="020B0604020202020204" pitchFamily="34" charset="0"/>
                        <a:buChar char="•"/>
                      </a:pPr>
                      <a:endParaRPr lang="en-GB" sz="1400" dirty="0">
                        <a:effectLst/>
                      </a:endParaRPr>
                    </a:p>
                    <a:p>
                      <a:pPr marL="285750" marR="0" indent="-285750">
                        <a:spcBef>
                          <a:spcPts val="0"/>
                        </a:spcBef>
                        <a:spcAft>
                          <a:spcPts val="0"/>
                        </a:spcAft>
                        <a:buFont typeface="Arial" panose="020B0604020202020204" pitchFamily="34" charset="0"/>
                        <a:buChar char="•"/>
                      </a:pPr>
                      <a:r>
                        <a:rPr lang="en-GB" sz="1400" dirty="0">
                          <a:effectLst/>
                        </a:rPr>
                        <a:t>The ‘darkness’ of the man’s thoughts reflect his madness and obsession to control Porphyria</a:t>
                      </a:r>
                      <a:endParaRPr lang="en-US" sz="1400" b="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107707395"/>
                  </a:ext>
                </a:extLst>
              </a:tr>
              <a:tr h="1282939">
                <a:tc>
                  <a:txBody>
                    <a:bodyPr/>
                    <a:lstStyle/>
                    <a:p>
                      <a:pPr marL="0" marR="0">
                        <a:spcBef>
                          <a:spcPts val="0"/>
                        </a:spcBef>
                        <a:spcAft>
                          <a:spcPts val="0"/>
                        </a:spcAft>
                      </a:pPr>
                      <a:r>
                        <a:rPr lang="en-GB" sz="3600">
                          <a:effectLst/>
                        </a:rPr>
                        <a:t>E</a:t>
                      </a:r>
                      <a:r>
                        <a:rPr lang="en-GB" sz="1200">
                          <a:effectLst/>
                        </a:rPr>
                        <a:t>ffect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400" dirty="0">
                          <a:effectLst/>
                        </a:rPr>
                        <a:t>What is the effect of the poem?</a:t>
                      </a:r>
                    </a:p>
                    <a:p>
                      <a:pPr marL="0" marR="0">
                        <a:spcBef>
                          <a:spcPts val="0"/>
                        </a:spcBef>
                        <a:spcAft>
                          <a:spcPts val="0"/>
                        </a:spcAft>
                      </a:pPr>
                      <a:endParaRPr lang="en-US" sz="2400" dirty="0">
                        <a:effectLst/>
                      </a:endParaRPr>
                    </a:p>
                    <a:p>
                      <a:pPr marL="0" marR="0">
                        <a:spcBef>
                          <a:spcPts val="0"/>
                        </a:spcBef>
                        <a:spcAft>
                          <a:spcPts val="0"/>
                        </a:spcAft>
                      </a:pPr>
                      <a:r>
                        <a:rPr lang="en-GB" sz="1400" dirty="0">
                          <a:effectLst/>
                        </a:rPr>
                        <a:t>What does the poem make you think or feel about?</a:t>
                      </a:r>
                    </a:p>
                    <a:p>
                      <a:pPr marL="0" marR="0">
                        <a:spcBef>
                          <a:spcPts val="0"/>
                        </a:spcBef>
                        <a:spcAft>
                          <a:spcPts val="0"/>
                        </a:spcAft>
                      </a:pPr>
                      <a:endParaRPr lang="en-US" sz="2400" dirty="0">
                        <a:effectLst/>
                      </a:endParaRPr>
                    </a:p>
                    <a:p>
                      <a:pPr marL="0" marR="0">
                        <a:spcBef>
                          <a:spcPts val="0"/>
                        </a:spcBef>
                        <a:spcAft>
                          <a:spcPts val="0"/>
                        </a:spcAft>
                      </a:pPr>
                      <a:r>
                        <a:rPr lang="en-GB" sz="1400" dirty="0">
                          <a:effectLst/>
                        </a:rPr>
                        <a:t>What is the poet trying to say about their subject?</a:t>
                      </a:r>
                      <a:endParaRPr lang="en-US" sz="2400" dirty="0">
                        <a:effectLst/>
                      </a:endParaRPr>
                    </a:p>
                    <a:p>
                      <a:pPr marL="0" marR="0">
                        <a:spcBef>
                          <a:spcPts val="0"/>
                        </a:spcBef>
                        <a:spcAft>
                          <a:spcPts val="0"/>
                        </a:spcAft>
                      </a:pPr>
                      <a:r>
                        <a:rPr lang="en-GB" sz="1400" dirty="0">
                          <a:effectLst/>
                        </a:rPr>
                        <a:t> </a:t>
                      </a:r>
                      <a:endParaRPr lang="en-US" sz="2400" b="0" dirty="0">
                        <a:solidFill>
                          <a:schemeClr val="tx1"/>
                        </a:solidFill>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spcBef>
                          <a:spcPts val="0"/>
                        </a:spcBef>
                        <a:spcAft>
                          <a:spcPts val="0"/>
                        </a:spcAft>
                      </a:pPr>
                      <a:r>
                        <a:rPr lang="en-GB" sz="1200" dirty="0">
                          <a:effectLst/>
                        </a:rPr>
                        <a:t> </a:t>
                      </a:r>
                      <a:endParaRPr lang="en-US" sz="1600" dirty="0">
                        <a:effectLst/>
                      </a:endParaRPr>
                    </a:p>
                    <a:p>
                      <a:pPr marL="171450" marR="0" indent="-171450">
                        <a:spcBef>
                          <a:spcPts val="0"/>
                        </a:spcBef>
                        <a:spcAft>
                          <a:spcPts val="0"/>
                        </a:spcAft>
                        <a:buFont typeface="Arial" panose="020B0604020202020204" pitchFamily="34" charset="0"/>
                        <a:buChar char="•"/>
                      </a:pPr>
                      <a:r>
                        <a:rPr lang="en-GB" sz="1600" dirty="0">
                          <a:effectLst/>
                        </a:rPr>
                        <a:t> </a:t>
                      </a:r>
                      <a:r>
                        <a:rPr lang="en-GB" sz="1400" dirty="0">
                          <a:effectLst/>
                        </a:rPr>
                        <a:t>The effect of the poem is to shock the reader</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The poem makes me think about……</a:t>
                      </a:r>
                    </a:p>
                    <a:p>
                      <a:pPr marL="171450" marR="0" indent="-171450">
                        <a:spcBef>
                          <a:spcPts val="0"/>
                        </a:spcBef>
                        <a:spcAft>
                          <a:spcPts val="0"/>
                        </a:spcAft>
                        <a:buFont typeface="Arial" panose="020B0604020202020204" pitchFamily="34" charset="0"/>
                        <a:buChar char="•"/>
                      </a:pPr>
                      <a:endParaRPr lang="en-GB" sz="1400" dirty="0">
                        <a:effectLst/>
                      </a:endParaRPr>
                    </a:p>
                    <a:p>
                      <a:pPr marL="171450" marR="0" indent="-171450">
                        <a:spcBef>
                          <a:spcPts val="0"/>
                        </a:spcBef>
                        <a:spcAft>
                          <a:spcPts val="0"/>
                        </a:spcAft>
                        <a:buFont typeface="Arial" panose="020B0604020202020204" pitchFamily="34" charset="0"/>
                        <a:buChar char="•"/>
                      </a:pPr>
                      <a:r>
                        <a:rPr lang="en-GB" sz="1400" dirty="0">
                          <a:effectLst/>
                        </a:rPr>
                        <a:t>The poem explores what happens when dark thoughts and desires manifest into action</a:t>
                      </a:r>
                      <a:endParaRPr lang="en-US" sz="1400" dirty="0">
                        <a:effectLst/>
                      </a:endParaRPr>
                    </a:p>
                    <a:p>
                      <a:pPr marL="0" marR="0">
                        <a:spcBef>
                          <a:spcPts val="0"/>
                        </a:spcBef>
                        <a:spcAft>
                          <a:spcPts val="0"/>
                        </a:spcAft>
                      </a:pPr>
                      <a:r>
                        <a:rPr lang="en-GB" sz="1200" dirty="0">
                          <a:effectLst/>
                        </a:rPr>
                        <a:t> </a:t>
                      </a:r>
                      <a:endParaRPr lang="en-US" sz="1200" dirty="0">
                        <a:effectLst/>
                      </a:endParaRPr>
                    </a:p>
                    <a:p>
                      <a:pPr marL="0" marR="0">
                        <a:spcBef>
                          <a:spcPts val="0"/>
                        </a:spcBef>
                        <a:spcAft>
                          <a:spcPts val="0"/>
                        </a:spcAft>
                      </a:pPr>
                      <a:r>
                        <a:rPr lang="en-GB"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GB"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4054662"/>
                  </a:ext>
                </a:extLst>
              </a:tr>
            </a:tbl>
          </a:graphicData>
        </a:graphic>
      </p:graphicFrame>
    </p:spTree>
    <p:extLst>
      <p:ext uri="{BB962C8B-B14F-4D97-AF65-F5344CB8AC3E}">
        <p14:creationId xmlns:p14="http://schemas.microsoft.com/office/powerpoint/2010/main" val="495933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468F4-D807-4785-8E6D-F2FEE7BCCF6B}"/>
              </a:ext>
            </a:extLst>
          </p:cNvPr>
          <p:cNvSpPr>
            <a:spLocks noGrp="1"/>
          </p:cNvSpPr>
          <p:nvPr>
            <p:ph type="title"/>
          </p:nvPr>
        </p:nvSpPr>
        <p:spPr/>
        <p:txBody>
          <a:bodyPr/>
          <a:lstStyle/>
          <a:p>
            <a:r>
              <a:rPr lang="en-US" dirty="0"/>
              <a:t>Brain break 5 minutes</a:t>
            </a:r>
          </a:p>
        </p:txBody>
      </p:sp>
      <p:sp>
        <p:nvSpPr>
          <p:cNvPr id="3" name="Content Placeholder 2">
            <a:extLst>
              <a:ext uri="{FF2B5EF4-FFF2-40B4-BE49-F238E27FC236}">
                <a16:creationId xmlns:a16="http://schemas.microsoft.com/office/drawing/2014/main" id="{A56D7A74-56C4-4645-BE35-6FCA283875C2}"/>
              </a:ext>
            </a:extLst>
          </p:cNvPr>
          <p:cNvSpPr>
            <a:spLocks noGrp="1"/>
          </p:cNvSpPr>
          <p:nvPr>
            <p:ph idx="1"/>
          </p:nvPr>
        </p:nvSpPr>
        <p:spPr/>
        <p:txBody>
          <a:bodyPr/>
          <a:lstStyle/>
          <a:p>
            <a:r>
              <a:rPr lang="en-US" dirty="0"/>
              <a:t>Silent ball </a:t>
            </a:r>
          </a:p>
          <a:p>
            <a:endParaRPr lang="en-US" dirty="0"/>
          </a:p>
          <a:p>
            <a:pPr marL="0" indent="0">
              <a:buNone/>
            </a:pPr>
            <a:r>
              <a:rPr lang="en-US" u="sng" dirty="0"/>
              <a:t>Rules: </a:t>
            </a:r>
          </a:p>
          <a:p>
            <a:r>
              <a:rPr lang="en-US" dirty="0"/>
              <a:t>No talking</a:t>
            </a:r>
          </a:p>
          <a:p>
            <a:r>
              <a:rPr lang="en-US" dirty="0"/>
              <a:t>No passing the ball back to the person who threw it to you</a:t>
            </a:r>
          </a:p>
          <a:p>
            <a:r>
              <a:rPr lang="en-US" dirty="0"/>
              <a:t>No moving</a:t>
            </a:r>
          </a:p>
          <a:p>
            <a:r>
              <a:rPr lang="en-US" dirty="0"/>
              <a:t>No dropping the ball</a:t>
            </a:r>
          </a:p>
        </p:txBody>
      </p:sp>
    </p:spTree>
    <p:extLst>
      <p:ext uri="{BB962C8B-B14F-4D97-AF65-F5344CB8AC3E}">
        <p14:creationId xmlns:p14="http://schemas.microsoft.com/office/powerpoint/2010/main" val="3745172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B4167-FFE0-4B48-B856-65D8FDA9C2DB}"/>
              </a:ext>
            </a:extLst>
          </p:cNvPr>
          <p:cNvSpPr>
            <a:spLocks noGrp="1"/>
          </p:cNvSpPr>
          <p:nvPr>
            <p:ph type="title"/>
          </p:nvPr>
        </p:nvSpPr>
        <p:spPr/>
        <p:txBody>
          <a:bodyPr/>
          <a:lstStyle/>
          <a:p>
            <a:r>
              <a:rPr lang="en-US" dirty="0"/>
              <a:t>Analytical Essay writing- Handout</a:t>
            </a:r>
          </a:p>
        </p:txBody>
      </p:sp>
      <p:sp>
        <p:nvSpPr>
          <p:cNvPr id="3" name="Content Placeholder 2">
            <a:extLst>
              <a:ext uri="{FF2B5EF4-FFF2-40B4-BE49-F238E27FC236}">
                <a16:creationId xmlns:a16="http://schemas.microsoft.com/office/drawing/2014/main" id="{31E9BF0F-99CF-42EE-B81C-93423FF19302}"/>
              </a:ext>
            </a:extLst>
          </p:cNvPr>
          <p:cNvSpPr>
            <a:spLocks noGrp="1"/>
          </p:cNvSpPr>
          <p:nvPr>
            <p:ph idx="1"/>
          </p:nvPr>
        </p:nvSpPr>
        <p:spPr/>
        <p:txBody>
          <a:bodyPr>
            <a:normAutofit fontScale="70000" lnSpcReduction="20000"/>
          </a:bodyPr>
          <a:lstStyle/>
          <a:p>
            <a:r>
              <a:rPr lang="en-US" dirty="0"/>
              <a:t>Introduction Paragraph:</a:t>
            </a:r>
          </a:p>
          <a:p>
            <a:pPr marL="745236" lvl="1" indent="-342900">
              <a:buFont typeface="+mj-lt"/>
              <a:buAutoNum type="arabicPeriod"/>
            </a:pPr>
            <a:r>
              <a:rPr lang="en-US" dirty="0"/>
              <a:t>Introduces the Poem, Author</a:t>
            </a:r>
          </a:p>
          <a:p>
            <a:pPr marL="745236" lvl="1" indent="-342900">
              <a:buFont typeface="+mj-lt"/>
              <a:buAutoNum type="arabicPeriod"/>
            </a:pPr>
            <a:r>
              <a:rPr lang="en-US" dirty="0"/>
              <a:t>Summarize the poem and what it’s about</a:t>
            </a:r>
          </a:p>
          <a:p>
            <a:pPr marL="745236" lvl="1" indent="-342900">
              <a:buFont typeface="+mj-lt"/>
              <a:buAutoNum type="arabicPeriod"/>
            </a:pPr>
            <a:r>
              <a:rPr lang="en-US" dirty="0"/>
              <a:t>Introduce the topic/argument of the essay</a:t>
            </a:r>
          </a:p>
          <a:p>
            <a:pPr marL="745236" lvl="1" indent="-342900">
              <a:buFont typeface="+mj-lt"/>
              <a:buAutoNum type="arabicPeriod"/>
            </a:pPr>
            <a:r>
              <a:rPr lang="en-US" dirty="0"/>
              <a:t>Provides an overview of what you will talk about in the essay</a:t>
            </a:r>
          </a:p>
          <a:p>
            <a:r>
              <a:rPr lang="en-US" dirty="0"/>
              <a:t>Body Paragraph: [USE PEEL]</a:t>
            </a:r>
          </a:p>
          <a:p>
            <a:pPr marL="745236" lvl="1" indent="-342900">
              <a:buFont typeface="+mj-lt"/>
              <a:buAutoNum type="arabicPeriod"/>
            </a:pPr>
            <a:r>
              <a:rPr lang="en-US" dirty="0"/>
              <a:t>Has a topic sentence/point </a:t>
            </a:r>
          </a:p>
          <a:p>
            <a:pPr marL="745236" lvl="1" indent="-342900">
              <a:buFont typeface="+mj-lt"/>
              <a:buAutoNum type="arabicPeriod"/>
            </a:pPr>
            <a:r>
              <a:rPr lang="en-US" dirty="0"/>
              <a:t>Uses evidence from the poem to explain the main point</a:t>
            </a:r>
          </a:p>
          <a:p>
            <a:pPr marL="745236" lvl="1" indent="-342900">
              <a:buFont typeface="+mj-lt"/>
              <a:buAutoNum type="arabicPeriod"/>
            </a:pPr>
            <a:r>
              <a:rPr lang="en-US" dirty="0"/>
              <a:t>Elaborates on the evidence to explain its deeper meaning/significance (Link to reality)</a:t>
            </a:r>
          </a:p>
          <a:p>
            <a:pPr marL="745236" lvl="1" indent="-342900">
              <a:buFont typeface="+mj-lt"/>
              <a:buAutoNum type="arabicPeriod"/>
            </a:pPr>
            <a:r>
              <a:rPr lang="en-US" dirty="0"/>
              <a:t>Last sentence of the body paragraph links back to the main exam question</a:t>
            </a:r>
          </a:p>
          <a:p>
            <a:r>
              <a:rPr lang="en-US" dirty="0"/>
              <a:t>Conclusion</a:t>
            </a:r>
          </a:p>
          <a:p>
            <a:pPr marL="1202436" lvl="2" indent="-342900">
              <a:buFont typeface="+mj-lt"/>
              <a:buAutoNum type="arabicPeriod"/>
            </a:pPr>
            <a:r>
              <a:rPr lang="en-US" dirty="0"/>
              <a:t>Recap of the essay and what main ideas you spoke about</a:t>
            </a:r>
          </a:p>
          <a:p>
            <a:pPr marL="1202436" lvl="2" indent="-342900">
              <a:buFont typeface="+mj-lt"/>
              <a:buAutoNum type="arabicPeriod"/>
            </a:pPr>
            <a:r>
              <a:rPr lang="en-US" dirty="0"/>
              <a:t>Explains how the essay explored the main exam question</a:t>
            </a:r>
          </a:p>
          <a:p>
            <a:pPr marL="1202436" lvl="2" indent="-342900">
              <a:buFont typeface="+mj-lt"/>
              <a:buAutoNum type="arabicPeriod"/>
            </a:pPr>
            <a:r>
              <a:rPr lang="en-US" dirty="0"/>
              <a:t>No new information</a:t>
            </a:r>
          </a:p>
        </p:txBody>
      </p:sp>
    </p:spTree>
    <p:extLst>
      <p:ext uri="{BB962C8B-B14F-4D97-AF65-F5344CB8AC3E}">
        <p14:creationId xmlns:p14="http://schemas.microsoft.com/office/powerpoint/2010/main" val="4167522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B6403-6EA0-44FF-BBAD-D0B446DC7C99}"/>
              </a:ext>
            </a:extLst>
          </p:cNvPr>
          <p:cNvSpPr>
            <a:spLocks noGrp="1"/>
          </p:cNvSpPr>
          <p:nvPr>
            <p:ph type="title"/>
          </p:nvPr>
        </p:nvSpPr>
        <p:spPr/>
        <p:txBody>
          <a:bodyPr/>
          <a:lstStyle/>
          <a:p>
            <a:r>
              <a:rPr lang="en-US" dirty="0"/>
              <a:t>Vocabulary Table</a:t>
            </a:r>
          </a:p>
        </p:txBody>
      </p:sp>
      <p:sp>
        <p:nvSpPr>
          <p:cNvPr id="3" name="Content Placeholder 2">
            <a:extLst>
              <a:ext uri="{FF2B5EF4-FFF2-40B4-BE49-F238E27FC236}">
                <a16:creationId xmlns:a16="http://schemas.microsoft.com/office/drawing/2014/main" id="{0CD4CDFC-32C5-4A11-B815-7156456728C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58309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F0F27-E391-48B9-8BD0-14C0C86C5B9D}"/>
              </a:ext>
            </a:extLst>
          </p:cNvPr>
          <p:cNvSpPr>
            <a:spLocks noGrp="1"/>
          </p:cNvSpPr>
          <p:nvPr>
            <p:ph type="title"/>
          </p:nvPr>
        </p:nvSpPr>
        <p:spPr>
          <a:xfrm>
            <a:off x="742121" y="159026"/>
            <a:ext cx="8057322" cy="1212614"/>
          </a:xfrm>
        </p:spPr>
        <p:txBody>
          <a:bodyPr>
            <a:normAutofit/>
          </a:bodyPr>
          <a:lstStyle/>
          <a:p>
            <a:pPr algn="l"/>
            <a:r>
              <a:rPr lang="en-US" sz="2400" dirty="0"/>
              <a:t>How do I write a good paragraph? </a:t>
            </a:r>
            <a:br>
              <a:rPr lang="en-US" sz="2400" dirty="0"/>
            </a:br>
            <a:br>
              <a:rPr lang="en-US" sz="2400" dirty="0"/>
            </a:br>
            <a:r>
              <a:rPr lang="en-US" sz="2400" dirty="0"/>
              <a:t>Follow PEEL</a:t>
            </a:r>
          </a:p>
        </p:txBody>
      </p:sp>
      <p:pic>
        <p:nvPicPr>
          <p:cNvPr id="4" name="Content Placeholder 3">
            <a:extLst>
              <a:ext uri="{FF2B5EF4-FFF2-40B4-BE49-F238E27FC236}">
                <a16:creationId xmlns:a16="http://schemas.microsoft.com/office/drawing/2014/main" id="{810C5EA7-5300-428F-BFC2-FEA4DB329E3B}"/>
              </a:ext>
            </a:extLst>
          </p:cNvPr>
          <p:cNvPicPr>
            <a:picLocks noGrp="1" noChangeAspect="1"/>
          </p:cNvPicPr>
          <p:nvPr>
            <p:ph idx="1"/>
          </p:nvPr>
        </p:nvPicPr>
        <p:blipFill>
          <a:blip r:embed="rId2"/>
          <a:stretch>
            <a:fillRect/>
          </a:stretch>
        </p:blipFill>
        <p:spPr>
          <a:xfrm>
            <a:off x="0" y="1505777"/>
            <a:ext cx="12191161" cy="4815509"/>
          </a:xfrm>
          <a:prstGeom prst="rect">
            <a:avLst/>
          </a:prstGeom>
        </p:spPr>
      </p:pic>
    </p:spTree>
    <p:extLst>
      <p:ext uri="{BB962C8B-B14F-4D97-AF65-F5344CB8AC3E}">
        <p14:creationId xmlns:p14="http://schemas.microsoft.com/office/powerpoint/2010/main" val="3031139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06BEB-0E07-4E04-97DF-8B65CD5F9F69}"/>
              </a:ext>
            </a:extLst>
          </p:cNvPr>
          <p:cNvSpPr>
            <a:spLocks noGrp="1"/>
          </p:cNvSpPr>
          <p:nvPr>
            <p:ph type="title"/>
          </p:nvPr>
        </p:nvSpPr>
        <p:spPr>
          <a:xfrm>
            <a:off x="761999" y="559678"/>
            <a:ext cx="10078279" cy="1176357"/>
          </a:xfrm>
        </p:spPr>
        <p:txBody>
          <a:bodyPr>
            <a:normAutofit/>
          </a:bodyPr>
          <a:lstStyle/>
          <a:p>
            <a:pPr algn="l"/>
            <a:r>
              <a:rPr lang="en-US" sz="1800" dirty="0"/>
              <a:t>Look at the exemplar I gave you last lesson of a good paragraph/essay structure</a:t>
            </a:r>
            <a:br>
              <a:rPr lang="en-US" sz="1800" dirty="0"/>
            </a:br>
            <a:br>
              <a:rPr lang="en-US" sz="1800" dirty="0"/>
            </a:br>
            <a:r>
              <a:rPr lang="en-US" sz="1800" dirty="0"/>
              <a:t>You can clearly see the PEEL structure being applied!</a:t>
            </a:r>
            <a:br>
              <a:rPr lang="en-US" sz="1800" dirty="0"/>
            </a:br>
            <a:endParaRPr lang="en-US" sz="1800" dirty="0"/>
          </a:p>
        </p:txBody>
      </p:sp>
      <p:grpSp>
        <p:nvGrpSpPr>
          <p:cNvPr id="19" name="Group 18">
            <a:extLst>
              <a:ext uri="{FF2B5EF4-FFF2-40B4-BE49-F238E27FC236}">
                <a16:creationId xmlns:a16="http://schemas.microsoft.com/office/drawing/2014/main" id="{A3327EAC-4AFA-423A-91C5-DD27610301A4}"/>
              </a:ext>
            </a:extLst>
          </p:cNvPr>
          <p:cNvGrpSpPr/>
          <p:nvPr/>
        </p:nvGrpSpPr>
        <p:grpSpPr>
          <a:xfrm>
            <a:off x="761999" y="706935"/>
            <a:ext cx="11537506" cy="5905795"/>
            <a:chOff x="761999" y="706935"/>
            <a:chExt cx="11537506" cy="5905795"/>
          </a:xfrm>
        </p:grpSpPr>
        <p:pic>
          <p:nvPicPr>
            <p:cNvPr id="5" name="Picture 4">
              <a:extLst>
                <a:ext uri="{FF2B5EF4-FFF2-40B4-BE49-F238E27FC236}">
                  <a16:creationId xmlns:a16="http://schemas.microsoft.com/office/drawing/2014/main" id="{F486CED9-0FD4-42C5-B7FA-FB1B3FF10DB3}"/>
                </a:ext>
              </a:extLst>
            </p:cNvPr>
            <p:cNvPicPr>
              <a:picLocks noChangeAspect="1"/>
            </p:cNvPicPr>
            <p:nvPr/>
          </p:nvPicPr>
          <p:blipFill rotWithShape="1">
            <a:blip r:embed="rId2"/>
            <a:srcRect l="24130" t="25302" r="26413" b="33712"/>
            <a:stretch/>
          </p:blipFill>
          <p:spPr>
            <a:xfrm>
              <a:off x="761999" y="1736035"/>
              <a:ext cx="9791700" cy="4562287"/>
            </a:xfrm>
            <a:prstGeom prst="rect">
              <a:avLst/>
            </a:prstGeom>
          </p:spPr>
        </p:pic>
        <p:sp>
          <p:nvSpPr>
            <p:cNvPr id="11" name="Arrow: Down 10">
              <a:extLst>
                <a:ext uri="{FF2B5EF4-FFF2-40B4-BE49-F238E27FC236}">
                  <a16:creationId xmlns:a16="http://schemas.microsoft.com/office/drawing/2014/main" id="{44B39A30-9FC9-45F2-9218-2B7022CD6A6D}"/>
                </a:ext>
              </a:extLst>
            </p:cNvPr>
            <p:cNvSpPr/>
            <p:nvPr/>
          </p:nvSpPr>
          <p:spPr>
            <a:xfrm rot="2200719">
              <a:off x="9893498" y="1334944"/>
              <a:ext cx="326769" cy="8875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D0A93BE-D9B1-4901-8818-3983E3390B2C}"/>
                </a:ext>
              </a:extLst>
            </p:cNvPr>
            <p:cNvSpPr txBox="1"/>
            <p:nvPr/>
          </p:nvSpPr>
          <p:spPr>
            <a:xfrm>
              <a:off x="9660774" y="706935"/>
              <a:ext cx="2226365" cy="646331"/>
            </a:xfrm>
            <a:prstGeom prst="rect">
              <a:avLst/>
            </a:prstGeom>
            <a:noFill/>
          </p:spPr>
          <p:txBody>
            <a:bodyPr wrap="square" rtlCol="0">
              <a:spAutoFit/>
            </a:bodyPr>
            <a:lstStyle/>
            <a:p>
              <a:r>
                <a:rPr lang="en-US" dirty="0">
                  <a:highlight>
                    <a:srgbClr val="FFFF00"/>
                  </a:highlight>
                </a:rPr>
                <a:t>Point of the paragraph identified </a:t>
              </a:r>
            </a:p>
          </p:txBody>
        </p:sp>
        <p:sp>
          <p:nvSpPr>
            <p:cNvPr id="13" name="Arrow: Down 12">
              <a:extLst>
                <a:ext uri="{FF2B5EF4-FFF2-40B4-BE49-F238E27FC236}">
                  <a16:creationId xmlns:a16="http://schemas.microsoft.com/office/drawing/2014/main" id="{B6D2E80B-7593-4CDA-A4F1-62F70C32166C}"/>
                </a:ext>
              </a:extLst>
            </p:cNvPr>
            <p:cNvSpPr/>
            <p:nvPr/>
          </p:nvSpPr>
          <p:spPr>
            <a:xfrm rot="2200719">
              <a:off x="9893497" y="2256650"/>
              <a:ext cx="326769" cy="8875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D1626DA-A66D-4939-AE37-48D899A86F2E}"/>
                </a:ext>
              </a:extLst>
            </p:cNvPr>
            <p:cNvSpPr txBox="1"/>
            <p:nvPr/>
          </p:nvSpPr>
          <p:spPr>
            <a:xfrm>
              <a:off x="10307217" y="2229119"/>
              <a:ext cx="1739009" cy="646331"/>
            </a:xfrm>
            <a:prstGeom prst="rect">
              <a:avLst/>
            </a:prstGeom>
            <a:noFill/>
          </p:spPr>
          <p:txBody>
            <a:bodyPr wrap="square" rtlCol="0">
              <a:spAutoFit/>
            </a:bodyPr>
            <a:lstStyle/>
            <a:p>
              <a:r>
                <a:rPr lang="en-US" dirty="0">
                  <a:highlight>
                    <a:srgbClr val="00FF00"/>
                  </a:highlight>
                </a:rPr>
                <a:t>Evidence from the poem</a:t>
              </a:r>
            </a:p>
          </p:txBody>
        </p:sp>
        <p:sp>
          <p:nvSpPr>
            <p:cNvPr id="15" name="Arrow: Down 14">
              <a:extLst>
                <a:ext uri="{FF2B5EF4-FFF2-40B4-BE49-F238E27FC236}">
                  <a16:creationId xmlns:a16="http://schemas.microsoft.com/office/drawing/2014/main" id="{4FF81BCB-E321-477D-8E7C-8D4F44A7D0CB}"/>
                </a:ext>
              </a:extLst>
            </p:cNvPr>
            <p:cNvSpPr/>
            <p:nvPr/>
          </p:nvSpPr>
          <p:spPr>
            <a:xfrm rot="5400000">
              <a:off x="10089836" y="3716597"/>
              <a:ext cx="326769" cy="8875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6A6BF68-904B-426A-BC60-017CAD76FC75}"/>
                </a:ext>
              </a:extLst>
            </p:cNvPr>
            <p:cNvSpPr txBox="1"/>
            <p:nvPr/>
          </p:nvSpPr>
          <p:spPr>
            <a:xfrm>
              <a:off x="10560496" y="3585085"/>
              <a:ext cx="1739009" cy="1477328"/>
            </a:xfrm>
            <a:prstGeom prst="rect">
              <a:avLst/>
            </a:prstGeom>
            <a:noFill/>
          </p:spPr>
          <p:txBody>
            <a:bodyPr wrap="square" rtlCol="0">
              <a:spAutoFit/>
            </a:bodyPr>
            <a:lstStyle/>
            <a:p>
              <a:r>
                <a:rPr lang="en-US" dirty="0">
                  <a:highlight>
                    <a:srgbClr val="00FFFF"/>
                  </a:highlight>
                </a:rPr>
                <a:t>Elaboration on the evidence- explaining what the evidence means</a:t>
              </a:r>
            </a:p>
          </p:txBody>
        </p:sp>
        <p:sp>
          <p:nvSpPr>
            <p:cNvPr id="17" name="Arrow: Down 16">
              <a:extLst>
                <a:ext uri="{FF2B5EF4-FFF2-40B4-BE49-F238E27FC236}">
                  <a16:creationId xmlns:a16="http://schemas.microsoft.com/office/drawing/2014/main" id="{823A664B-F49F-4A2B-8DFE-394128FE0E83}"/>
                </a:ext>
              </a:extLst>
            </p:cNvPr>
            <p:cNvSpPr/>
            <p:nvPr/>
          </p:nvSpPr>
          <p:spPr>
            <a:xfrm rot="5400000">
              <a:off x="6799116" y="5427564"/>
              <a:ext cx="326769" cy="8875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DDC17EC-DFD5-43EF-A79C-D0C296118185}"/>
                </a:ext>
              </a:extLst>
            </p:cNvPr>
            <p:cNvSpPr txBox="1"/>
            <p:nvPr/>
          </p:nvSpPr>
          <p:spPr>
            <a:xfrm>
              <a:off x="7406268" y="5689400"/>
              <a:ext cx="3578087" cy="923330"/>
            </a:xfrm>
            <a:prstGeom prst="rect">
              <a:avLst/>
            </a:prstGeom>
            <a:noFill/>
          </p:spPr>
          <p:txBody>
            <a:bodyPr wrap="square" rtlCol="0">
              <a:spAutoFit/>
            </a:bodyPr>
            <a:lstStyle/>
            <a:p>
              <a:r>
                <a:rPr lang="en-US" dirty="0">
                  <a:highlight>
                    <a:srgbClr val="FF00FF"/>
                  </a:highlight>
                </a:rPr>
                <a:t>Linking the final sentence back to the exam task (proving how the characters reflect the themes</a:t>
              </a:r>
            </a:p>
          </p:txBody>
        </p:sp>
      </p:grpSp>
    </p:spTree>
    <p:extLst>
      <p:ext uri="{BB962C8B-B14F-4D97-AF65-F5344CB8AC3E}">
        <p14:creationId xmlns:p14="http://schemas.microsoft.com/office/powerpoint/2010/main" val="1315492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7C79E-4CFC-44F6-A730-3A4036C318DB}"/>
              </a:ext>
            </a:extLst>
          </p:cNvPr>
          <p:cNvSpPr>
            <a:spLocks noGrp="1"/>
          </p:cNvSpPr>
          <p:nvPr>
            <p:ph type="title"/>
          </p:nvPr>
        </p:nvSpPr>
        <p:spPr>
          <a:xfrm>
            <a:off x="762000" y="559678"/>
            <a:ext cx="11430000" cy="5664544"/>
          </a:xfrm>
        </p:spPr>
        <p:txBody>
          <a:bodyPr>
            <a:normAutofit/>
          </a:bodyPr>
          <a:lstStyle/>
          <a:p>
            <a:pPr algn="l"/>
            <a:r>
              <a:rPr lang="en-US" sz="2000" dirty="0"/>
              <a:t>Have a go at writing a PEEL paragraph</a:t>
            </a:r>
            <a:br>
              <a:rPr lang="en-US" sz="2000" dirty="0"/>
            </a:br>
            <a:br>
              <a:rPr lang="en-US" sz="2000" dirty="0"/>
            </a:br>
            <a:r>
              <a:rPr lang="en-US" sz="2000" dirty="0"/>
              <a:t>Remember: Now you have your notes, SMILE template and examples to help you!</a:t>
            </a:r>
            <a:br>
              <a:rPr lang="en-US" sz="2000" dirty="0"/>
            </a:br>
            <a:br>
              <a:rPr lang="en-US" sz="2700" dirty="0"/>
            </a:br>
            <a:br>
              <a:rPr lang="en-US" sz="3200" dirty="0"/>
            </a:br>
            <a:br>
              <a:rPr lang="en-US" sz="3200" dirty="0"/>
            </a:br>
            <a:br>
              <a:rPr lang="en-US" sz="3200" dirty="0"/>
            </a:br>
            <a:br>
              <a:rPr lang="en-US" sz="3200" dirty="0"/>
            </a:br>
            <a:br>
              <a:rPr lang="en-US" sz="3200" dirty="0"/>
            </a:br>
            <a:br>
              <a:rPr lang="en-US" sz="3200" dirty="0"/>
            </a:br>
            <a:endParaRPr lang="en-US" sz="3200" dirty="0"/>
          </a:p>
        </p:txBody>
      </p:sp>
      <p:sp>
        <p:nvSpPr>
          <p:cNvPr id="3" name="Content Placeholder 2">
            <a:extLst>
              <a:ext uri="{FF2B5EF4-FFF2-40B4-BE49-F238E27FC236}">
                <a16:creationId xmlns:a16="http://schemas.microsoft.com/office/drawing/2014/main" id="{E65CD5EE-011B-48AD-954F-2CF1C0F8909F}"/>
              </a:ext>
            </a:extLst>
          </p:cNvPr>
          <p:cNvSpPr>
            <a:spLocks noGrp="1"/>
          </p:cNvSpPr>
          <p:nvPr>
            <p:ph idx="1"/>
          </p:nvPr>
        </p:nvSpPr>
        <p:spPr/>
        <p:txBody>
          <a:bodyPr/>
          <a:lstStyle/>
          <a:p>
            <a:pPr marL="0" indent="0">
              <a:buNone/>
            </a:pPr>
            <a:endParaRPr lang="en-US" b="1" dirty="0"/>
          </a:p>
          <a:p>
            <a:pPr marL="0" indent="0">
              <a:buNone/>
            </a:pPr>
            <a:endParaRPr lang="en-US" b="1" dirty="0"/>
          </a:p>
          <a:p>
            <a:pPr marL="0" indent="0">
              <a:buNone/>
            </a:pPr>
            <a:endParaRPr lang="en-US" b="1" dirty="0"/>
          </a:p>
          <a:p>
            <a:pPr marL="0" indent="0">
              <a:buNone/>
            </a:pPr>
            <a:r>
              <a:rPr lang="en-US" b="1" dirty="0"/>
              <a:t>Question:</a:t>
            </a:r>
          </a:p>
          <a:p>
            <a:pPr marL="0" indent="0">
              <a:buNone/>
            </a:pPr>
            <a:endParaRPr lang="en-US" dirty="0"/>
          </a:p>
          <a:p>
            <a:pPr marL="0" indent="0" algn="ctr">
              <a:buNone/>
            </a:pPr>
            <a:r>
              <a:rPr lang="en-US" u="sng" dirty="0"/>
              <a:t>Explain how the poem Porphyria’s Lover by Robert Browning shows the theme of Darkness. </a:t>
            </a:r>
          </a:p>
        </p:txBody>
      </p:sp>
    </p:spTree>
    <p:extLst>
      <p:ext uri="{BB962C8B-B14F-4D97-AF65-F5344CB8AC3E}">
        <p14:creationId xmlns:p14="http://schemas.microsoft.com/office/powerpoint/2010/main" val="5914799"/>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
  <TotalTime>474</TotalTime>
  <Words>1529</Words>
  <Application>Microsoft Office PowerPoint</Application>
  <PresentationFormat>Widescreen</PresentationFormat>
  <Paragraphs>397</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Calibri Light</vt:lpstr>
      <vt:lpstr>Franklin Gothic Book</vt:lpstr>
      <vt:lpstr>Garamond</vt:lpstr>
      <vt:lpstr>Times New Roman</vt:lpstr>
      <vt:lpstr>Trebuchet MS</vt:lpstr>
      <vt:lpstr>Wingdings</vt:lpstr>
      <vt:lpstr>Crop</vt:lpstr>
      <vt:lpstr>Porphyria’s Lover by Robert Browning</vt:lpstr>
      <vt:lpstr>Can you unscramble the words</vt:lpstr>
      <vt:lpstr>Starter: Copy this text </vt:lpstr>
      <vt:lpstr>Objectives</vt:lpstr>
      <vt:lpstr>What is the SMILE template</vt:lpstr>
      <vt:lpstr>PowerPoint Presentation</vt:lpstr>
      <vt:lpstr>PowerPoint Presentation</vt:lpstr>
      <vt:lpstr>Turn to page 30-32 of your anthology</vt:lpstr>
      <vt:lpstr>Porphyria’s Dictionary</vt:lpstr>
      <vt:lpstr>Porphyria’s Lover by Robert Browning</vt:lpstr>
      <vt:lpstr>PowerPoint Presentation</vt:lpstr>
      <vt:lpstr>PowerPoint Presentation</vt:lpstr>
      <vt:lpstr>Brain Break: </vt:lpstr>
      <vt:lpstr>PowerPoint Presentation</vt:lpstr>
      <vt:lpstr>Reflection: </vt:lpstr>
      <vt:lpstr>Porphyria’s lover</vt:lpstr>
      <vt:lpstr>For each letter of the alphabet name a fruit or vegetable</vt:lpstr>
      <vt:lpstr>Last 5 minutes: </vt:lpstr>
      <vt:lpstr>Finishing off the stanza from last lesson</vt:lpstr>
      <vt:lpstr>PowerPoint Presentation</vt:lpstr>
      <vt:lpstr>Starter: Copy this text</vt:lpstr>
      <vt:lpstr>Objectives</vt:lpstr>
      <vt:lpstr>PowerPoint Presentation</vt:lpstr>
      <vt:lpstr>PowerPoint Presentation</vt:lpstr>
      <vt:lpstr>Brain break 5 minutes</vt:lpstr>
      <vt:lpstr>Analytical Essay writing- Handout</vt:lpstr>
      <vt:lpstr>Vocabulary Table</vt:lpstr>
      <vt:lpstr>How do I write a good paragraph?   Follow PEEL</vt:lpstr>
      <vt:lpstr>Look at the exemplar I gave you last lesson of a good paragraph/essay structure  You can clearly see the PEEL structure being applied! </vt:lpstr>
      <vt:lpstr>Have a go at writing a PEEL paragraph  Remember: Now you have your notes, SMILE template and examples to help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Porphyria’s Lover by Robert Browning</dc:title>
  <dc:creator>Rabecca Kayy ღ</dc:creator>
  <cp:lastModifiedBy>Rabecca Kayy ღ</cp:lastModifiedBy>
  <cp:revision>36</cp:revision>
  <dcterms:created xsi:type="dcterms:W3CDTF">2018-10-20T00:42:09Z</dcterms:created>
  <dcterms:modified xsi:type="dcterms:W3CDTF">2018-10-23T02:58:41Z</dcterms:modified>
</cp:coreProperties>
</file>