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BC684-B9EC-4300-A7C4-B8F27BCFBF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Raven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70226-5EF1-4741-9861-8D1FA445AB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Monday 15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october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60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67A53-D8F0-4DCB-9027-74375B6A1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raven clip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DEF2C-B1A1-4AC4-8218-27BE292D8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22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F84CA-F521-4F8B-ACFB-61BBD94B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activity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4208CBA-9B63-4D2A-BE73-41B1FED5B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315160"/>
              </p:ext>
            </p:extLst>
          </p:nvPr>
        </p:nvGraphicFramePr>
        <p:xfrm>
          <a:off x="715756" y="1656522"/>
          <a:ext cx="10131426" cy="50159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65713">
                  <a:extLst>
                    <a:ext uri="{9D8B030D-6E8A-4147-A177-3AD203B41FA5}">
                      <a16:colId xmlns:a16="http://schemas.microsoft.com/office/drawing/2014/main" val="528698527"/>
                    </a:ext>
                  </a:extLst>
                </a:gridCol>
                <a:gridCol w="5065713">
                  <a:extLst>
                    <a:ext uri="{9D8B030D-6E8A-4147-A177-3AD203B41FA5}">
                      <a16:colId xmlns:a16="http://schemas.microsoft.com/office/drawing/2014/main" val="2121913373"/>
                    </a:ext>
                  </a:extLst>
                </a:gridCol>
              </a:tblGrid>
              <a:tr h="50159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Light vs Dark</a:t>
                      </a:r>
                    </a:p>
                    <a:p>
                      <a:pPr algn="ctr"/>
                      <a:endParaRPr lang="en-US" sz="3200" dirty="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effectLst/>
                        </a:rPr>
                        <a:t>The story takes place on a cold ‘dreary’ December at midnight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sz="1800" kern="1200" dirty="0">
                        <a:effectLst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effectLst/>
                        </a:rPr>
                        <a:t>The only ‘light’ in the story comes from the fireplace and candles otherwise the story is dominated by ‘dark’ imagery and symbolism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sz="1800" kern="1200" dirty="0">
                        <a:effectLst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effectLst/>
                        </a:rPr>
                        <a:t>The setting is deliberately spooky and depressing which is consistent with Gothic literature</a:t>
                      </a:r>
                    </a:p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Good vs Evil</a:t>
                      </a:r>
                    </a:p>
                    <a:p>
                      <a:endParaRPr lang="en-US" sz="3200" dirty="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Raven represents death and evil. He encourages Homer to insanity by replying ‘nevermore’. He haunts Homer to the point that he eventually loses his mind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overall message is suggesting that life is futile. There is only misery and pain if you do not have the people you love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Homer eventually succumbs to the evil in his mind (grief, depression and insanity)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282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789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F6555-F175-4AAA-901E-9BCBDBCC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17E401-AEB1-49A1-ACD6-88D771033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569531"/>
              </p:ext>
            </p:extLst>
          </p:nvPr>
        </p:nvGraphicFramePr>
        <p:xfrm>
          <a:off x="1470992" y="2385392"/>
          <a:ext cx="7765774" cy="353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65774">
                  <a:extLst>
                    <a:ext uri="{9D8B030D-6E8A-4147-A177-3AD203B41FA5}">
                      <a16:colId xmlns:a16="http://schemas.microsoft.com/office/drawing/2014/main" val="3965171310"/>
                    </a:ext>
                  </a:extLst>
                </a:gridCol>
              </a:tblGrid>
              <a:tr h="353833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AU" sz="3200" dirty="0">
                          <a:effectLst/>
                        </a:rPr>
                        <a:t>I can identify </a:t>
                      </a:r>
                      <a:r>
                        <a:rPr lang="en-AU" sz="3200" dirty="0">
                          <a:solidFill>
                            <a:schemeClr val="bg1"/>
                          </a:solidFill>
                          <a:effectLst/>
                        </a:rPr>
                        <a:t>themes</a:t>
                      </a:r>
                      <a:r>
                        <a:rPr lang="en-AU" sz="3200" dirty="0">
                          <a:effectLst/>
                        </a:rPr>
                        <a:t> and </a:t>
                      </a:r>
                      <a:r>
                        <a:rPr lang="en-AU" sz="3200" dirty="0">
                          <a:solidFill>
                            <a:schemeClr val="bg1"/>
                          </a:solidFill>
                          <a:effectLst/>
                        </a:rPr>
                        <a:t>poetic devices </a:t>
                      </a:r>
                      <a:r>
                        <a:rPr lang="en-AU" sz="3200" dirty="0">
                          <a:effectLst/>
                        </a:rPr>
                        <a:t>in gothic poetry</a:t>
                      </a: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endParaRPr lang="en-US" sz="3200" dirty="0">
                        <a:effectLst/>
                      </a:endParaRP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AU" sz="3200" dirty="0">
                          <a:effectLst/>
                        </a:rPr>
                        <a:t>I can </a:t>
                      </a:r>
                      <a:r>
                        <a:rPr lang="en-AU" sz="3200" dirty="0">
                          <a:solidFill>
                            <a:schemeClr val="bg1"/>
                          </a:solidFill>
                          <a:effectLst/>
                        </a:rPr>
                        <a:t>deconstruct </a:t>
                      </a:r>
                      <a:r>
                        <a:rPr lang="en-AU" sz="3200" dirty="0">
                          <a:effectLst/>
                        </a:rPr>
                        <a:t>and </a:t>
                      </a:r>
                      <a:r>
                        <a:rPr lang="en-AU" sz="3200" dirty="0">
                          <a:solidFill>
                            <a:schemeClr val="bg1"/>
                          </a:solidFill>
                          <a:effectLst/>
                        </a:rPr>
                        <a:t>analyse a poem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9925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44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F3A32-343A-464E-84F2-0997D3FB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of the poem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343E2-7FAB-42B7-9944-174ABF22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696279"/>
            <a:ext cx="10820398" cy="4956312"/>
          </a:xfrm>
        </p:spPr>
        <p:txBody>
          <a:bodyPr>
            <a:normAutofit fontScale="85000" lnSpcReduction="20000"/>
          </a:bodyPr>
          <a:lstStyle/>
          <a:p>
            <a:r>
              <a:rPr lang="en-US" sz="2600" u="sng" dirty="0"/>
              <a:t>What you need to do: </a:t>
            </a:r>
          </a:p>
          <a:p>
            <a:pPr lvl="1"/>
            <a:r>
              <a:rPr lang="en-US" sz="2200" dirty="0"/>
              <a:t>There are five stations set up around the room</a:t>
            </a:r>
          </a:p>
          <a:p>
            <a:pPr lvl="1"/>
            <a:r>
              <a:rPr lang="en-US" sz="2200" dirty="0"/>
              <a:t>Each station has a key word written on it: </a:t>
            </a:r>
            <a:r>
              <a:rPr lang="en-US" sz="2200" b="1" dirty="0">
                <a:solidFill>
                  <a:srgbClr val="00B050"/>
                </a:solidFill>
              </a:rPr>
              <a:t>Plot, Setting, Themes/Characters, Poetic Devices and Mood</a:t>
            </a:r>
          </a:p>
          <a:p>
            <a:pPr lvl="1"/>
            <a:r>
              <a:rPr lang="en-US" sz="2200" dirty="0"/>
              <a:t>As you listen to the reading of the poem; write down ANY </a:t>
            </a:r>
            <a:r>
              <a:rPr lang="en-US" sz="2200" b="1" dirty="0">
                <a:solidFill>
                  <a:srgbClr val="00B050"/>
                </a:solidFill>
              </a:rPr>
              <a:t>quotes</a:t>
            </a:r>
            <a:r>
              <a:rPr lang="en-US" sz="2200" dirty="0"/>
              <a:t>, </a:t>
            </a:r>
            <a:r>
              <a:rPr lang="en-US" sz="2200" b="1" dirty="0">
                <a:solidFill>
                  <a:srgbClr val="00B050"/>
                </a:solidFill>
              </a:rPr>
              <a:t>words, ideas or sentences </a:t>
            </a:r>
            <a:r>
              <a:rPr lang="en-US" sz="2200" dirty="0"/>
              <a:t>that come to mind. You can even draw some pictures of what comes to your mind! </a:t>
            </a:r>
          </a:p>
          <a:p>
            <a:pPr lvl="1"/>
            <a:r>
              <a:rPr lang="en-US" sz="2200" dirty="0"/>
              <a:t>There are some guiding questions on each poster to help you write something down</a:t>
            </a:r>
          </a:p>
          <a:p>
            <a:pPr lvl="1"/>
            <a:r>
              <a:rPr lang="en-US" sz="2200" dirty="0"/>
              <a:t>After each of pause of the video you need to move to the next table. </a:t>
            </a:r>
          </a:p>
          <a:p>
            <a:r>
              <a:rPr lang="en-US" sz="2600" u="sng" dirty="0"/>
              <a:t>How you are to do it</a:t>
            </a:r>
            <a:r>
              <a:rPr lang="en-US" sz="2600" dirty="0"/>
              <a:t>: </a:t>
            </a:r>
          </a:p>
          <a:p>
            <a:pPr lvl="1"/>
            <a:r>
              <a:rPr lang="en-US" sz="2200" dirty="0"/>
              <a:t>Use the colored pens/markers at each station</a:t>
            </a:r>
          </a:p>
          <a:p>
            <a:pPr lvl="1"/>
            <a:r>
              <a:rPr lang="en-US" sz="2200" dirty="0"/>
              <a:t>You are to move directly to the table next to you</a:t>
            </a:r>
          </a:p>
          <a:p>
            <a:pPr marL="457200" lvl="1" indent="0">
              <a:buNone/>
            </a:pPr>
            <a:endParaRPr lang="en-US" sz="2200" dirty="0"/>
          </a:p>
          <a:p>
            <a:pPr marL="457200" lvl="1" indent="0">
              <a:buNone/>
            </a:pPr>
            <a:r>
              <a:rPr lang="en-US" sz="2200" dirty="0"/>
              <a:t>Afterwards we will post these up in our classroom wall! Make sure it looks nice and creative! </a:t>
            </a:r>
          </a:p>
          <a:p>
            <a:pPr marL="457200" lvl="1" indent="0">
              <a:buNone/>
            </a:pPr>
            <a:r>
              <a:rPr lang="en-US" sz="2200" dirty="0"/>
              <a:t>We can have a viewing at the end of class to see/share our answers!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6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1E4FB-826C-4B40-8EA0-808189E5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530C-5DC3-409F-B99C-237FFBA6C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“Explain how Edgar’s poem The Raven fits into the Gothic genre of literature.”</a:t>
            </a:r>
          </a:p>
          <a:p>
            <a:pPr lvl="2"/>
            <a:r>
              <a:rPr lang="en-US" sz="2000" dirty="0"/>
              <a:t>How is the setting, plot, characters and mood Gothic? What about the poem is dark and depressing?</a:t>
            </a:r>
          </a:p>
          <a:p>
            <a:pPr lvl="2"/>
            <a:r>
              <a:rPr lang="en-US" sz="2000" dirty="0"/>
              <a:t>What happens in the poem that is disturbing or scary?</a:t>
            </a:r>
          </a:p>
          <a:p>
            <a:pPr lvl="2"/>
            <a:r>
              <a:rPr lang="en-US" sz="2000" dirty="0"/>
              <a:t>If you had to explain what the poem is about, how would you describe it to someone? </a:t>
            </a:r>
          </a:p>
          <a:p>
            <a:pPr lvl="2"/>
            <a:r>
              <a:rPr lang="en-US" sz="2000" dirty="0"/>
              <a:t>How does the poem affect how you feel about things such as death and loneliness? 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5088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BC3B-6AC7-4AC5-A3E1-EEE3CEA29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7DB0E-5FA6-4C03-8951-C8A3F0BE6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8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90</TotalTime>
  <Words>412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Celestial</vt:lpstr>
      <vt:lpstr>The Raven</vt:lpstr>
      <vt:lpstr>The raven clip</vt:lpstr>
      <vt:lpstr>Brainstorming activity</vt:lpstr>
      <vt:lpstr>Objectives </vt:lpstr>
      <vt:lpstr>Copy of the poem</vt:lpstr>
      <vt:lpstr>Reflection question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Raven</dc:title>
  <dc:creator>Rabecca Kayy ღ</dc:creator>
  <cp:lastModifiedBy>Rabecca Kayy ღ</cp:lastModifiedBy>
  <cp:revision>6</cp:revision>
  <dcterms:created xsi:type="dcterms:W3CDTF">2018-10-13T03:44:46Z</dcterms:created>
  <dcterms:modified xsi:type="dcterms:W3CDTF">2018-10-13T05:15:14Z</dcterms:modified>
</cp:coreProperties>
</file>